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337" r:id="rId3"/>
    <p:sldId id="339" r:id="rId4"/>
    <p:sldId id="338" r:id="rId5"/>
    <p:sldId id="340" r:id="rId6"/>
    <p:sldId id="353" r:id="rId7"/>
    <p:sldId id="342" r:id="rId8"/>
    <p:sldId id="341" r:id="rId9"/>
    <p:sldId id="343" r:id="rId10"/>
    <p:sldId id="344" r:id="rId11"/>
    <p:sldId id="345" r:id="rId12"/>
    <p:sldId id="346" r:id="rId13"/>
    <p:sldId id="347" r:id="rId14"/>
    <p:sldId id="348" r:id="rId15"/>
    <p:sldId id="352" r:id="rId16"/>
    <p:sldId id="351" r:id="rId17"/>
    <p:sldId id="350"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lt-LT"/>
          </a:p>
        </p:txBody>
      </p:sp>
      <p:sp>
        <p:nvSpPr>
          <p:cNvPr id="4" name="Date Placeholder 3"/>
          <p:cNvSpPr>
            <a:spLocks noGrp="1"/>
          </p:cNvSpPr>
          <p:nvPr>
            <p:ph type="dt" sz="half" idx="10"/>
          </p:nvPr>
        </p:nvSpPr>
        <p:spPr/>
        <p:txBody>
          <a:bodyPr/>
          <a:lstStyle/>
          <a:p>
            <a:fld id="{321004BE-438C-4F71-AA90-FCB8E3CAF171}" type="datetimeFigureOut">
              <a:rPr lang="lt-LT" smtClean="0"/>
              <a:t>2026-09-25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509095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321004BE-438C-4F71-AA90-FCB8E3CAF171}" type="datetimeFigureOut">
              <a:rPr lang="lt-LT" smtClean="0"/>
              <a:t>2026-09-25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16696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1004BE-438C-4F71-AA90-FCB8E3CAF171}" type="datetimeFigureOut">
              <a:rPr lang="lt-LT" smtClean="0"/>
              <a:t>2026-09-25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713726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p:txBody>
          <a:bodyPr/>
          <a:lstStyle/>
          <a:p>
            <a:fld id="{321004BE-438C-4F71-AA90-FCB8E3CAF171}" type="datetimeFigureOut">
              <a:rPr lang="lt-LT" smtClean="0"/>
              <a:t>2026-09-25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581641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p:cNvSpPr>
            <a:spLocks noGrp="1"/>
          </p:cNvSpPr>
          <p:nvPr>
            <p:ph type="dt" sz="half" idx="10"/>
          </p:nvPr>
        </p:nvSpPr>
        <p:spPr/>
        <p:txBody>
          <a:bodyPr/>
          <a:lstStyle/>
          <a:p>
            <a:fld id="{321004BE-438C-4F71-AA90-FCB8E3CAF171}" type="datetimeFigureOut">
              <a:rPr lang="lt-LT" smtClean="0"/>
              <a:t>2026-09-25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471849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Date Placeholder 2"/>
          <p:cNvSpPr>
            <a:spLocks noGrp="1"/>
          </p:cNvSpPr>
          <p:nvPr>
            <p:ph type="dt" sz="half" idx="10"/>
          </p:nvPr>
        </p:nvSpPr>
        <p:spPr/>
        <p:txBody>
          <a:bodyPr/>
          <a:lstStyle/>
          <a:p>
            <a:fld id="{321004BE-438C-4F71-AA90-FCB8E3CAF171}" type="datetimeFigureOut">
              <a:rPr lang="lt-LT" smtClean="0"/>
              <a:t>2026-09-25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111173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004BE-438C-4F71-AA90-FCB8E3CAF171}" type="datetimeFigureOut">
              <a:rPr lang="lt-LT" smtClean="0"/>
              <a:t>2026-09-25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2868120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1004BE-438C-4F71-AA90-FCB8E3CAF171}" type="datetimeFigureOut">
              <a:rPr lang="lt-LT" smtClean="0"/>
              <a:t>2026-09-25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719781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1004BE-438C-4F71-AA90-FCB8E3CAF171}" type="datetimeFigureOut">
              <a:rPr lang="lt-LT" smtClean="0"/>
              <a:t>2026-09-25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1220841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321004BE-438C-4F71-AA90-FCB8E3CAF171}" type="datetimeFigureOut">
              <a:rPr lang="lt-LT" smtClean="0"/>
              <a:t>2026-09-25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612186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321004BE-438C-4F71-AA90-FCB8E3CAF171}" type="datetimeFigureOut">
              <a:rPr lang="lt-LT" smtClean="0"/>
              <a:t>2026-09-25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2517058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1004BE-438C-4F71-AA90-FCB8E3CAF171}" type="datetimeFigureOut">
              <a:rPr lang="lt-LT" smtClean="0"/>
              <a:t>2026-09-25</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20056E-8ADE-4382-931E-9A5B576A5294}" type="slidenum">
              <a:rPr lang="lt-LT" smtClean="0"/>
              <a:t>‹#›</a:t>
            </a:fld>
            <a:endParaRPr lang="lt-LT"/>
          </a:p>
        </p:txBody>
      </p:sp>
    </p:spTree>
    <p:extLst>
      <p:ext uri="{BB962C8B-B14F-4D97-AF65-F5344CB8AC3E}">
        <p14:creationId xmlns:p14="http://schemas.microsoft.com/office/powerpoint/2010/main" val="1501476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Varnelė">
            <a:extLst>
              <a:ext uri="{FF2B5EF4-FFF2-40B4-BE49-F238E27FC236}">
                <a16:creationId xmlns:a16="http://schemas.microsoft.com/office/drawing/2014/main" id="{1F8D70BE-ED63-6E2B-4857-844194A9949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73741" y="2165637"/>
            <a:ext cx="2526726" cy="2526726"/>
          </a:xfrm>
          <a:prstGeom prst="rect">
            <a:avLst/>
          </a:prstGeom>
        </p:spPr>
      </p:pic>
      <p:sp>
        <p:nvSpPr>
          <p:cNvPr id="23" name="Freeform: Shape 22">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2494" y="0"/>
            <a:ext cx="5671506"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p:cNvSpPr>
            <a:spLocks noGrp="1"/>
          </p:cNvSpPr>
          <p:nvPr>
            <p:ph type="ctrTitle"/>
          </p:nvPr>
        </p:nvSpPr>
        <p:spPr>
          <a:xfrm>
            <a:off x="3851920" y="762538"/>
            <a:ext cx="5184576" cy="3199862"/>
          </a:xfrm>
        </p:spPr>
        <p:txBody>
          <a:bodyPr anchor="b">
            <a:normAutofit fontScale="90000"/>
          </a:bodyPr>
          <a:lstStyle/>
          <a:p>
            <a:r>
              <a:rPr lang="lt-LT" sz="1800" b="1" dirty="0">
                <a:solidFill>
                  <a:schemeClr val="accent1">
                    <a:lumMod val="75000"/>
                  </a:schemeClr>
                </a:solidFill>
              </a:rPr>
              <a:t>Nuotolinis seminaras</a:t>
            </a:r>
            <a:br>
              <a:rPr lang="lt-LT" sz="1800" b="1" dirty="0"/>
            </a:br>
            <a:br>
              <a:rPr lang="lt-LT" sz="1800" b="1" dirty="0"/>
            </a:br>
            <a:r>
              <a:rPr lang="lt-LT" sz="1800" b="1" dirty="0"/>
              <a:t>Pasirengimas 9-ajai Lietuvos mokinių etninės kultūros olimpiadai: kalendorinių papročių ir liaudies kūrybos pažinimas</a:t>
            </a:r>
            <a:br>
              <a:rPr lang="lt-LT" sz="1800" dirty="0"/>
            </a:br>
            <a:br>
              <a:rPr lang="lt-LT" sz="1800" dirty="0"/>
            </a:br>
            <a:r>
              <a:rPr lang="lt-LT" sz="1800" dirty="0"/>
              <a:t>2026 m. rugsėjo 23–24 d.</a:t>
            </a:r>
            <a:br>
              <a:rPr lang="lt-LT" sz="2300" dirty="0">
                <a:solidFill>
                  <a:srgbClr val="FFFFFF"/>
                </a:solidFill>
                <a:latin typeface="Arial" charset="0"/>
              </a:rPr>
            </a:br>
            <a:br>
              <a:rPr lang="lt-LT" sz="2300" dirty="0">
                <a:solidFill>
                  <a:srgbClr val="FFFFFF"/>
                </a:solidFill>
                <a:effectLst>
                  <a:outerShdw blurRad="38100" dist="38100" dir="2700000" algn="tl">
                    <a:srgbClr val="000000"/>
                  </a:outerShdw>
                </a:effectLst>
                <a:latin typeface="Arial" charset="0"/>
              </a:rPr>
            </a:br>
            <a:r>
              <a:rPr lang="lt-LT" sz="3100" b="1" dirty="0">
                <a:solidFill>
                  <a:schemeClr val="bg1"/>
                </a:solidFill>
                <a:effectLst>
                  <a:outerShdw blurRad="38100" dist="38100" dir="2700000" algn="tl">
                    <a:srgbClr val="000000">
                      <a:alpha val="43137"/>
                    </a:srgbClr>
                  </a:outerShdw>
                </a:effectLst>
              </a:rPr>
              <a:t>Pasiruošimas Etninės kultūros olimpiados antrai užduočiai – etnokultūrinės veiklos ir raiškos pristatymui</a:t>
            </a:r>
          </a:p>
        </p:txBody>
      </p:sp>
      <p:sp>
        <p:nvSpPr>
          <p:cNvPr id="3" name="Subtitle 2"/>
          <p:cNvSpPr>
            <a:spLocks noGrp="1"/>
          </p:cNvSpPr>
          <p:nvPr>
            <p:ph type="subTitle" idx="1"/>
          </p:nvPr>
        </p:nvSpPr>
        <p:spPr>
          <a:xfrm>
            <a:off x="4216545" y="4761514"/>
            <a:ext cx="4237012" cy="1238862"/>
          </a:xfrm>
        </p:spPr>
        <p:txBody>
          <a:bodyPr anchor="t">
            <a:normAutofit/>
          </a:bodyPr>
          <a:lstStyle/>
          <a:p>
            <a:pPr algn="l"/>
            <a:r>
              <a:rPr lang="lt-LT" sz="2000" b="1" dirty="0">
                <a:solidFill>
                  <a:schemeClr val="accent1">
                    <a:lumMod val="75000"/>
                  </a:schemeClr>
                </a:solidFill>
              </a:rPr>
              <a:t>Doc. dr. Dalia </a:t>
            </a:r>
            <a:r>
              <a:rPr lang="lt-LT" sz="2000" b="1" cap="all" dirty="0">
                <a:solidFill>
                  <a:schemeClr val="accent1">
                    <a:lumMod val="75000"/>
                  </a:schemeClr>
                </a:solidFill>
              </a:rPr>
              <a:t>Urbanavičienė</a:t>
            </a:r>
          </a:p>
          <a:p>
            <a:pPr algn="l"/>
            <a:r>
              <a:rPr lang="lt-LT" sz="2000" i="1" dirty="0">
                <a:solidFill>
                  <a:schemeClr val="accent1">
                    <a:lumMod val="75000"/>
                  </a:schemeClr>
                </a:solidFill>
              </a:rPr>
              <a:t>Etninės kultūros globos taryba</a:t>
            </a:r>
          </a:p>
          <a:p>
            <a:pPr algn="l"/>
            <a:endParaRPr lang="lt-LT" sz="3000" dirty="0">
              <a:solidFill>
                <a:srgbClr val="FFFFFF"/>
              </a:solidFill>
            </a:endParaRPr>
          </a:p>
        </p:txBody>
      </p:sp>
      <p:sp>
        <p:nvSpPr>
          <p:cNvPr id="25"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8261" y="4043302"/>
            <a:ext cx="3977640" cy="18288"/>
          </a:xfrm>
          <a:custGeom>
            <a:avLst/>
            <a:gdLst>
              <a:gd name="csX0" fmla="*/ 0 w 3977640"/>
              <a:gd name="csY0" fmla="*/ 0 h 18288"/>
              <a:gd name="csX1" fmla="*/ 742493 w 3977640"/>
              <a:gd name="csY1" fmla="*/ 0 h 18288"/>
              <a:gd name="csX2" fmla="*/ 1445209 w 3977640"/>
              <a:gd name="csY2" fmla="*/ 0 h 18288"/>
              <a:gd name="csX3" fmla="*/ 2147926 w 3977640"/>
              <a:gd name="csY3" fmla="*/ 0 h 18288"/>
              <a:gd name="csX4" fmla="*/ 2691536 w 3977640"/>
              <a:gd name="csY4" fmla="*/ 0 h 18288"/>
              <a:gd name="csX5" fmla="*/ 3274924 w 3977640"/>
              <a:gd name="csY5" fmla="*/ 0 h 18288"/>
              <a:gd name="csX6" fmla="*/ 3977640 w 3977640"/>
              <a:gd name="csY6" fmla="*/ 0 h 18288"/>
              <a:gd name="csX7" fmla="*/ 3977640 w 3977640"/>
              <a:gd name="csY7" fmla="*/ 18288 h 18288"/>
              <a:gd name="csX8" fmla="*/ 3314700 w 3977640"/>
              <a:gd name="csY8" fmla="*/ 18288 h 18288"/>
              <a:gd name="csX9" fmla="*/ 2771089 w 3977640"/>
              <a:gd name="csY9" fmla="*/ 18288 h 18288"/>
              <a:gd name="csX10" fmla="*/ 2227478 w 3977640"/>
              <a:gd name="csY10" fmla="*/ 18288 h 18288"/>
              <a:gd name="csX11" fmla="*/ 1524762 w 3977640"/>
              <a:gd name="csY11" fmla="*/ 18288 h 18288"/>
              <a:gd name="csX12" fmla="*/ 941375 w 3977640"/>
              <a:gd name="csY12" fmla="*/ 18288 h 18288"/>
              <a:gd name="csX13" fmla="*/ 0 w 3977640"/>
              <a:gd name="csY13" fmla="*/ 18288 h 18288"/>
              <a:gd name="csX14" fmla="*/ 0 w 397764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77640" h="18288" fill="none" extrusionOk="0">
                <a:moveTo>
                  <a:pt x="0" y="0"/>
                </a:moveTo>
                <a:cubicBezTo>
                  <a:pt x="362724" y="-2785"/>
                  <a:pt x="438784" y="-35866"/>
                  <a:pt x="742493" y="0"/>
                </a:cubicBezTo>
                <a:cubicBezTo>
                  <a:pt x="1046202" y="35866"/>
                  <a:pt x="1214361" y="6330"/>
                  <a:pt x="1445209" y="0"/>
                </a:cubicBezTo>
                <a:cubicBezTo>
                  <a:pt x="1676057" y="-6330"/>
                  <a:pt x="1906372" y="-3266"/>
                  <a:pt x="2147926" y="0"/>
                </a:cubicBezTo>
                <a:cubicBezTo>
                  <a:pt x="2389480" y="3266"/>
                  <a:pt x="2520714" y="16824"/>
                  <a:pt x="2691536" y="0"/>
                </a:cubicBezTo>
                <a:cubicBezTo>
                  <a:pt x="2862358" y="-16824"/>
                  <a:pt x="3036508" y="-14038"/>
                  <a:pt x="3274924" y="0"/>
                </a:cubicBezTo>
                <a:cubicBezTo>
                  <a:pt x="3513340" y="14038"/>
                  <a:pt x="3634141" y="-18809"/>
                  <a:pt x="3977640" y="0"/>
                </a:cubicBezTo>
                <a:cubicBezTo>
                  <a:pt x="3977140" y="8855"/>
                  <a:pt x="3977749" y="14521"/>
                  <a:pt x="3977640" y="18288"/>
                </a:cubicBezTo>
                <a:cubicBezTo>
                  <a:pt x="3757007" y="32029"/>
                  <a:pt x="3469003" y="-5112"/>
                  <a:pt x="3314700" y="18288"/>
                </a:cubicBezTo>
                <a:cubicBezTo>
                  <a:pt x="3160397" y="41688"/>
                  <a:pt x="2914663" y="19512"/>
                  <a:pt x="2771089" y="18288"/>
                </a:cubicBezTo>
                <a:cubicBezTo>
                  <a:pt x="2627515" y="17064"/>
                  <a:pt x="2417576" y="42034"/>
                  <a:pt x="2227478" y="18288"/>
                </a:cubicBezTo>
                <a:cubicBezTo>
                  <a:pt x="2037380" y="-5458"/>
                  <a:pt x="1775246" y="-2032"/>
                  <a:pt x="1524762" y="18288"/>
                </a:cubicBezTo>
                <a:cubicBezTo>
                  <a:pt x="1274278" y="38608"/>
                  <a:pt x="1225405" y="46940"/>
                  <a:pt x="941375" y="18288"/>
                </a:cubicBezTo>
                <a:cubicBezTo>
                  <a:pt x="657345" y="-10364"/>
                  <a:pt x="468340" y="57851"/>
                  <a:pt x="0" y="18288"/>
                </a:cubicBezTo>
                <a:cubicBezTo>
                  <a:pt x="683" y="12014"/>
                  <a:pt x="724" y="5908"/>
                  <a:pt x="0" y="0"/>
                </a:cubicBezTo>
                <a:close/>
              </a:path>
              <a:path w="3977640" h="18288" stroke="0" extrusionOk="0">
                <a:moveTo>
                  <a:pt x="0" y="0"/>
                </a:moveTo>
                <a:cubicBezTo>
                  <a:pt x="167643" y="7540"/>
                  <a:pt x="416663" y="12011"/>
                  <a:pt x="623164" y="0"/>
                </a:cubicBezTo>
                <a:cubicBezTo>
                  <a:pt x="829665" y="-12011"/>
                  <a:pt x="908844" y="7531"/>
                  <a:pt x="1166774" y="0"/>
                </a:cubicBezTo>
                <a:cubicBezTo>
                  <a:pt x="1424704" y="-7531"/>
                  <a:pt x="1745729" y="22552"/>
                  <a:pt x="1909267" y="0"/>
                </a:cubicBezTo>
                <a:cubicBezTo>
                  <a:pt x="2072805" y="-22552"/>
                  <a:pt x="2313264" y="2550"/>
                  <a:pt x="2532431" y="0"/>
                </a:cubicBezTo>
                <a:cubicBezTo>
                  <a:pt x="2751598" y="-2550"/>
                  <a:pt x="2914229" y="-1772"/>
                  <a:pt x="3155594" y="0"/>
                </a:cubicBezTo>
                <a:cubicBezTo>
                  <a:pt x="3396959" y="1772"/>
                  <a:pt x="3603015" y="-38331"/>
                  <a:pt x="3977640" y="0"/>
                </a:cubicBezTo>
                <a:cubicBezTo>
                  <a:pt x="3976742" y="7180"/>
                  <a:pt x="3977809" y="13790"/>
                  <a:pt x="3977640" y="18288"/>
                </a:cubicBezTo>
                <a:cubicBezTo>
                  <a:pt x="3733612" y="44026"/>
                  <a:pt x="3504694" y="34704"/>
                  <a:pt x="3314700" y="18288"/>
                </a:cubicBezTo>
                <a:cubicBezTo>
                  <a:pt x="3124706" y="1872"/>
                  <a:pt x="2970848" y="41228"/>
                  <a:pt x="2771089" y="18288"/>
                </a:cubicBezTo>
                <a:cubicBezTo>
                  <a:pt x="2571330" y="-4652"/>
                  <a:pt x="2374617" y="32581"/>
                  <a:pt x="2108149" y="18288"/>
                </a:cubicBezTo>
                <a:cubicBezTo>
                  <a:pt x="1841681" y="3995"/>
                  <a:pt x="1730147" y="-7187"/>
                  <a:pt x="1445209" y="18288"/>
                </a:cubicBezTo>
                <a:cubicBezTo>
                  <a:pt x="1160271" y="43763"/>
                  <a:pt x="1128446" y="30981"/>
                  <a:pt x="822046" y="18288"/>
                </a:cubicBezTo>
                <a:cubicBezTo>
                  <a:pt x="515646" y="5595"/>
                  <a:pt x="401539" y="48208"/>
                  <a:pt x="0" y="18288"/>
                </a:cubicBezTo>
                <a:cubicBezTo>
                  <a:pt x="571" y="10093"/>
                  <a:pt x="-125" y="8407"/>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9832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p:cNvSpPr>
            <a:spLocks noGrp="1"/>
          </p:cNvSpPr>
          <p:nvPr>
            <p:ph type="title"/>
          </p:nvPr>
        </p:nvSpPr>
        <p:spPr>
          <a:xfrm>
            <a:off x="179512" y="1153572"/>
            <a:ext cx="2808312" cy="4461163"/>
          </a:xfrm>
        </p:spPr>
        <p:txBody>
          <a:bodyPr>
            <a:normAutofit/>
          </a:bodyPr>
          <a:lstStyle/>
          <a:p>
            <a:pPr>
              <a:lnSpc>
                <a:spcPct val="90000"/>
              </a:lnSpc>
            </a:pPr>
            <a:r>
              <a:rPr lang="lt-LT" sz="3200" b="1" dirty="0">
                <a:solidFill>
                  <a:srgbClr val="FFFFFF"/>
                </a:solidFill>
              </a:rPr>
              <a:t>Antroji užduotis – etnokultūrinės veiklos ir raiškos pristatymas</a:t>
            </a:r>
            <a:endParaRPr lang="lt-LT" sz="3200"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urinio vietos rezervavimo ženklas 2"/>
          <p:cNvSpPr>
            <a:spLocks noGrp="1"/>
          </p:cNvSpPr>
          <p:nvPr>
            <p:ph idx="1"/>
          </p:nvPr>
        </p:nvSpPr>
        <p:spPr>
          <a:xfrm>
            <a:off x="3302680" y="404664"/>
            <a:ext cx="5212669" cy="5772299"/>
          </a:xfrm>
        </p:spPr>
        <p:txBody>
          <a:bodyPr anchor="ctr">
            <a:noAutofit/>
          </a:bodyPr>
          <a:lstStyle/>
          <a:p>
            <a:pPr marL="0" indent="0" hangingPunct="0">
              <a:lnSpc>
                <a:spcPct val="90000"/>
              </a:lnSpc>
              <a:spcBef>
                <a:spcPts val="1200"/>
              </a:spcBef>
              <a:spcAft>
                <a:spcPts val="600"/>
              </a:spcAft>
              <a:buNone/>
            </a:pPr>
            <a:r>
              <a:rPr lang="lt-LT" sz="2800" b="1" dirty="0">
                <a:solidFill>
                  <a:schemeClr val="accent2">
                    <a:lumMod val="50000"/>
                  </a:schemeClr>
                </a:solidFill>
              </a:rPr>
              <a:t>Šios užduoties atlikimas apima:</a:t>
            </a:r>
            <a:r>
              <a:rPr lang="lt-LT" sz="2800" dirty="0">
                <a:solidFill>
                  <a:schemeClr val="accent2">
                    <a:lumMod val="50000"/>
                  </a:schemeClr>
                </a:solidFill>
              </a:rPr>
              <a:t> </a:t>
            </a:r>
          </a:p>
          <a:p>
            <a:pPr marL="0" lvl="0" indent="0">
              <a:lnSpc>
                <a:spcPct val="90000"/>
              </a:lnSpc>
              <a:spcBef>
                <a:spcPts val="1200"/>
              </a:spcBef>
              <a:spcAft>
                <a:spcPts val="600"/>
              </a:spcAft>
              <a:buNone/>
            </a:pPr>
            <a:r>
              <a:rPr lang="lt-LT" sz="2400" b="1" i="1" dirty="0">
                <a:solidFill>
                  <a:schemeClr val="accent1">
                    <a:lumMod val="75000"/>
                  </a:schemeClr>
                </a:solidFill>
              </a:rPr>
              <a:t>Prieš Olimpiadą </a:t>
            </a:r>
            <a:r>
              <a:rPr lang="lt-LT" sz="2400" dirty="0"/>
              <a:t>– vaizdinės medžiagos parengimą (skaidrių arba sumontuoto vaizdo įrašo) </a:t>
            </a:r>
          </a:p>
          <a:p>
            <a:pPr marL="0" lvl="0" indent="0">
              <a:lnSpc>
                <a:spcPct val="150000"/>
              </a:lnSpc>
              <a:spcBef>
                <a:spcPts val="1200"/>
              </a:spcBef>
              <a:spcAft>
                <a:spcPts val="600"/>
              </a:spcAft>
              <a:buNone/>
            </a:pPr>
            <a:r>
              <a:rPr lang="lt-LT" sz="2400" b="1" i="1" dirty="0">
                <a:solidFill>
                  <a:schemeClr val="accent1">
                    <a:lumMod val="75000"/>
                  </a:schemeClr>
                </a:solidFill>
              </a:rPr>
              <a:t>Per Olimpiadą:</a:t>
            </a:r>
          </a:p>
          <a:p>
            <a:pPr lvl="0">
              <a:lnSpc>
                <a:spcPct val="90000"/>
              </a:lnSpc>
              <a:spcBef>
                <a:spcPts val="1200"/>
              </a:spcBef>
              <a:spcAft>
                <a:spcPts val="600"/>
              </a:spcAft>
            </a:pPr>
            <a:r>
              <a:rPr lang="lt-LT" sz="2400" dirty="0"/>
              <a:t>prisistatymą ir apibendrintą savo patirties etninės kultūros srityje apibūdinimą </a:t>
            </a:r>
          </a:p>
          <a:p>
            <a:pPr lvl="0">
              <a:lnSpc>
                <a:spcPct val="90000"/>
              </a:lnSpc>
              <a:spcBef>
                <a:spcPts val="1200"/>
              </a:spcBef>
              <a:spcAft>
                <a:spcPts val="600"/>
              </a:spcAft>
            </a:pPr>
            <a:r>
              <a:rPr lang="lt-LT" sz="2400" dirty="0"/>
              <a:t>etninės kultūros raišką, kuri gali būti įvairi</a:t>
            </a:r>
          </a:p>
          <a:p>
            <a:pPr lvl="0">
              <a:lnSpc>
                <a:spcPct val="90000"/>
              </a:lnSpc>
              <a:spcBef>
                <a:spcPts val="1200"/>
              </a:spcBef>
              <a:spcAft>
                <a:spcPts val="600"/>
              </a:spcAft>
            </a:pPr>
            <a:r>
              <a:rPr lang="lt-LT" sz="2400" dirty="0"/>
              <a:t>etnokultūrinės veiklos apibūdinimą </a:t>
            </a:r>
          </a:p>
        </p:txBody>
      </p:sp>
    </p:spTree>
    <p:extLst>
      <p:ext uri="{BB962C8B-B14F-4D97-AF65-F5344CB8AC3E}">
        <p14:creationId xmlns:p14="http://schemas.microsoft.com/office/powerpoint/2010/main" val="3302781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D7DC6-BFD9-9077-1B6F-373A26B9790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AF75F992-3E54-16A5-8583-377731EB68C6}"/>
              </a:ext>
            </a:extLst>
          </p:cNvPr>
          <p:cNvSpPr>
            <a:spLocks noGrp="1"/>
          </p:cNvSpPr>
          <p:nvPr>
            <p:ph type="title"/>
          </p:nvPr>
        </p:nvSpPr>
        <p:spPr>
          <a:xfrm>
            <a:off x="878305" y="1396686"/>
            <a:ext cx="2430380" cy="4064628"/>
          </a:xfrm>
        </p:spPr>
        <p:txBody>
          <a:bodyPr>
            <a:normAutofit/>
          </a:bodyPr>
          <a:lstStyle/>
          <a:p>
            <a:r>
              <a:rPr lang="lt-LT" sz="3200" b="1" dirty="0">
                <a:solidFill>
                  <a:srgbClr val="FFFFFF"/>
                </a:solidFill>
              </a:rPr>
              <a:t>Vaizdinės medžiagos parengimas</a:t>
            </a:r>
            <a:endParaRPr lang="lt-LT" sz="3200" dirty="0">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urinio vietos rezervavimo ženklas 2">
            <a:extLst>
              <a:ext uri="{FF2B5EF4-FFF2-40B4-BE49-F238E27FC236}">
                <a16:creationId xmlns:a16="http://schemas.microsoft.com/office/drawing/2014/main" id="{D3B6282A-D612-F280-24EF-0FCDF60EB1D3}"/>
              </a:ext>
            </a:extLst>
          </p:cNvPr>
          <p:cNvSpPr>
            <a:spLocks noGrp="1"/>
          </p:cNvSpPr>
          <p:nvPr>
            <p:ph idx="1"/>
          </p:nvPr>
        </p:nvSpPr>
        <p:spPr>
          <a:xfrm>
            <a:off x="4027614" y="1526033"/>
            <a:ext cx="4648841" cy="4750301"/>
          </a:xfrm>
        </p:spPr>
        <p:txBody>
          <a:bodyPr>
            <a:normAutofit lnSpcReduction="10000"/>
          </a:bodyPr>
          <a:lstStyle/>
          <a:p>
            <a:pPr marL="0" indent="0" hangingPunct="0">
              <a:lnSpc>
                <a:spcPct val="100000"/>
              </a:lnSpc>
              <a:spcBef>
                <a:spcPts val="1200"/>
              </a:spcBef>
              <a:spcAft>
                <a:spcPts val="600"/>
              </a:spcAft>
              <a:buNone/>
            </a:pPr>
            <a:r>
              <a:rPr lang="lt-LT" sz="2400" b="1" dirty="0">
                <a:solidFill>
                  <a:schemeClr val="accent1">
                    <a:lumMod val="75000"/>
                  </a:schemeClr>
                </a:solidFill>
              </a:rPr>
              <a:t>Vaizdo medžiagos pavadinime turi būti nurodyta: </a:t>
            </a:r>
          </a:p>
          <a:p>
            <a:pPr hangingPunct="0">
              <a:spcBef>
                <a:spcPts val="1200"/>
              </a:spcBef>
              <a:spcAft>
                <a:spcPts val="600"/>
              </a:spcAft>
            </a:pPr>
            <a:r>
              <a:rPr lang="lt-LT" sz="2400" dirty="0"/>
              <a:t>Olimpiados dalyvio vardas, pavardė</a:t>
            </a:r>
          </a:p>
          <a:p>
            <a:pPr hangingPunct="0">
              <a:spcBef>
                <a:spcPts val="1200"/>
              </a:spcBef>
              <a:spcAft>
                <a:spcPts val="600"/>
              </a:spcAft>
            </a:pPr>
            <a:r>
              <a:rPr lang="lt-LT" sz="2400" dirty="0"/>
              <a:t>mokyklos pavadinimas, klasė, miestas (gyvenvietė), rajonas</a:t>
            </a:r>
          </a:p>
          <a:p>
            <a:pPr hangingPunct="0">
              <a:spcBef>
                <a:spcPts val="1200"/>
              </a:spcBef>
              <a:spcAft>
                <a:spcPts val="600"/>
              </a:spcAft>
            </a:pPr>
            <a:r>
              <a:rPr lang="lt-LT" sz="2400" dirty="0"/>
              <a:t>mokinį rengusio mokytojo ar kito asmens vardas, pavardė</a:t>
            </a:r>
          </a:p>
          <a:p>
            <a:pPr marL="0" indent="0" hangingPunct="0">
              <a:spcBef>
                <a:spcPts val="1200"/>
              </a:spcBef>
              <a:spcAft>
                <a:spcPts val="600"/>
              </a:spcAft>
              <a:buNone/>
            </a:pPr>
            <a:r>
              <a:rPr lang="lt-LT" sz="2400" b="1" dirty="0">
                <a:solidFill>
                  <a:schemeClr val="accent1">
                    <a:lumMod val="75000"/>
                  </a:schemeClr>
                </a:solidFill>
              </a:rPr>
              <a:t>Vaizdo medžiaga papildo </a:t>
            </a:r>
            <a:r>
              <a:rPr lang="lt-LT" sz="2400" dirty="0"/>
              <a:t>prisistatymą, etnokultūrinės veiklos apibūdinimą ir pasirinktą raišką </a:t>
            </a:r>
          </a:p>
        </p:txBody>
      </p:sp>
    </p:spTree>
    <p:extLst>
      <p:ext uri="{BB962C8B-B14F-4D97-AF65-F5344CB8AC3E}">
        <p14:creationId xmlns:p14="http://schemas.microsoft.com/office/powerpoint/2010/main" val="314572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8BEC4-DEBF-BFFF-1234-4EEE832028E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9639D327-1831-C0E4-57EB-E6FAC4701D84}"/>
              </a:ext>
            </a:extLst>
          </p:cNvPr>
          <p:cNvSpPr>
            <a:spLocks noGrp="1"/>
          </p:cNvSpPr>
          <p:nvPr>
            <p:ph type="title"/>
          </p:nvPr>
        </p:nvSpPr>
        <p:spPr>
          <a:xfrm>
            <a:off x="251520" y="1700808"/>
            <a:ext cx="2592289" cy="4838104"/>
          </a:xfrm>
        </p:spPr>
        <p:txBody>
          <a:bodyPr>
            <a:normAutofit/>
          </a:bodyPr>
          <a:lstStyle/>
          <a:p>
            <a:pPr>
              <a:lnSpc>
                <a:spcPct val="90000"/>
              </a:lnSpc>
            </a:pPr>
            <a:r>
              <a:rPr lang="lt-LT" sz="2800" b="1" dirty="0">
                <a:solidFill>
                  <a:schemeClr val="bg1"/>
                </a:solidFill>
              </a:rPr>
              <a:t>Prisistatymas ir apibendrintas savo patirties etninės kultūros srityje apibūdinimas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4" name="Turinio vietos rezervavimo ženklas 13">
            <a:extLst>
              <a:ext uri="{FF2B5EF4-FFF2-40B4-BE49-F238E27FC236}">
                <a16:creationId xmlns:a16="http://schemas.microsoft.com/office/drawing/2014/main" id="{DAB790F3-CB27-4E47-3026-CB366235A36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47152" y="241871"/>
            <a:ext cx="2934996" cy="3789040"/>
          </a:xfrm>
          <a:prstGeom prst="rect">
            <a:avLst/>
          </a:prstGeom>
        </p:spPr>
      </p:pic>
      <p:pic>
        <p:nvPicPr>
          <p:cNvPr id="16" name="Paveikslėlis 15">
            <a:extLst>
              <a:ext uri="{FF2B5EF4-FFF2-40B4-BE49-F238E27FC236}">
                <a16:creationId xmlns:a16="http://schemas.microsoft.com/office/drawing/2014/main" id="{1555E61D-BD39-A953-13BB-EEEAF2F42C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2357" y="2664264"/>
            <a:ext cx="4032448" cy="3665861"/>
          </a:xfrm>
          <a:prstGeom prst="rect">
            <a:avLst/>
          </a:prstGeom>
        </p:spPr>
      </p:pic>
    </p:spTree>
    <p:extLst>
      <p:ext uri="{BB962C8B-B14F-4D97-AF65-F5344CB8AC3E}">
        <p14:creationId xmlns:p14="http://schemas.microsoft.com/office/powerpoint/2010/main" val="3807330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81B57-5C0F-2A62-0AB9-4469E119BC10}"/>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FB499C51-FE1C-EEA8-722F-F7A7A3BDB497}"/>
              </a:ext>
            </a:extLst>
          </p:cNvPr>
          <p:cNvSpPr>
            <a:spLocks noGrp="1"/>
          </p:cNvSpPr>
          <p:nvPr>
            <p:ph type="title"/>
          </p:nvPr>
        </p:nvSpPr>
        <p:spPr>
          <a:xfrm>
            <a:off x="628650" y="365125"/>
            <a:ext cx="3806450" cy="966447"/>
          </a:xfrm>
        </p:spPr>
        <p:txBody>
          <a:bodyPr>
            <a:noAutofit/>
          </a:bodyPr>
          <a:lstStyle/>
          <a:p>
            <a:pPr algn="l">
              <a:lnSpc>
                <a:spcPct val="90000"/>
              </a:lnSpc>
            </a:pPr>
            <a:r>
              <a:rPr lang="lt-LT" sz="3600" b="1" dirty="0">
                <a:solidFill>
                  <a:schemeClr val="accent2">
                    <a:lumMod val="50000"/>
                  </a:schemeClr>
                </a:solidFill>
              </a:rPr>
              <a:t>Etnokultūrinė veikla</a:t>
            </a:r>
            <a:endParaRPr lang="lt-LT" sz="3600" dirty="0">
              <a:solidFill>
                <a:schemeClr val="accent2">
                  <a:lumMod val="50000"/>
                </a:schemeClr>
              </a:solidFill>
            </a:endParaRPr>
          </a:p>
        </p:txBody>
      </p:sp>
      <p:sp>
        <p:nvSpPr>
          <p:cNvPr id="17" name="Freeform: Shape 16">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a16="http://schemas.microsoft.com/office/drawing/2014/main" id="{3880B78F-71F9-FC3C-7DE9-B1F6542E9108}"/>
              </a:ext>
            </a:extLst>
          </p:cNvPr>
          <p:cNvSpPr>
            <a:spLocks noGrp="1"/>
          </p:cNvSpPr>
          <p:nvPr>
            <p:ph idx="1"/>
          </p:nvPr>
        </p:nvSpPr>
        <p:spPr>
          <a:xfrm>
            <a:off x="312741" y="1484784"/>
            <a:ext cx="2736243" cy="4554779"/>
          </a:xfrm>
        </p:spPr>
        <p:txBody>
          <a:bodyPr>
            <a:normAutofit fontScale="92500" lnSpcReduction="10000"/>
          </a:bodyPr>
          <a:lstStyle/>
          <a:p>
            <a:pPr hangingPunct="0">
              <a:lnSpc>
                <a:spcPct val="100000"/>
              </a:lnSpc>
              <a:spcBef>
                <a:spcPts val="1200"/>
              </a:spcBef>
              <a:spcAft>
                <a:spcPts val="600"/>
              </a:spcAft>
            </a:pPr>
            <a:r>
              <a:rPr lang="lt-LT" sz="2200" dirty="0"/>
              <a:t>dalyvavimas etninės kultūros kolektyvuose, mokyklos ir vietos bendruomenių veikloje, koncertuose </a:t>
            </a:r>
          </a:p>
          <a:p>
            <a:pPr hangingPunct="0">
              <a:lnSpc>
                <a:spcPct val="100000"/>
              </a:lnSpc>
              <a:spcBef>
                <a:spcPts val="1200"/>
              </a:spcBef>
              <a:spcAft>
                <a:spcPts val="600"/>
              </a:spcAft>
            </a:pPr>
            <a:r>
              <a:rPr lang="lt-LT" sz="2200" dirty="0"/>
              <a:t>projektuose, edukacinėje ir kraštotyros veikloje</a:t>
            </a:r>
          </a:p>
          <a:p>
            <a:pPr hangingPunct="0">
              <a:lnSpc>
                <a:spcPct val="100000"/>
              </a:lnSpc>
              <a:spcBef>
                <a:spcPts val="1200"/>
              </a:spcBef>
              <a:spcAft>
                <a:spcPts val="600"/>
              </a:spcAft>
            </a:pPr>
            <a:r>
              <a:rPr lang="lt-LT" sz="2200" dirty="0"/>
              <a:t>Įsitraukimas į tradicinio ūkininkavimo veiklas </a:t>
            </a:r>
          </a:p>
          <a:p>
            <a:pPr hangingPunct="0">
              <a:lnSpc>
                <a:spcPct val="100000"/>
              </a:lnSpc>
              <a:spcBef>
                <a:spcPts val="1200"/>
              </a:spcBef>
              <a:spcAft>
                <a:spcPts val="600"/>
              </a:spcAft>
            </a:pPr>
            <a:r>
              <a:rPr lang="lt-LT" sz="2200" dirty="0"/>
              <a:t>ir kt.</a:t>
            </a:r>
          </a:p>
        </p:txBody>
      </p:sp>
      <p:sp>
        <p:nvSpPr>
          <p:cNvPr id="19" name="Oval 18">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Block Arc 20">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5" name="Straight Connector 24">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9" name="Arc 28">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D7CDA55F-1BD5-CC44-3CF0-BFB0F7EB63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0326" y="29455"/>
            <a:ext cx="4440726" cy="3597631"/>
          </a:xfrm>
          <a:prstGeom prst="rect">
            <a:avLst/>
          </a:prstGeom>
        </p:spPr>
      </p:pic>
      <p:pic>
        <p:nvPicPr>
          <p:cNvPr id="7" name="Paveikslėlis 6">
            <a:extLst>
              <a:ext uri="{FF2B5EF4-FFF2-40B4-BE49-F238E27FC236}">
                <a16:creationId xmlns:a16="http://schemas.microsoft.com/office/drawing/2014/main" id="{27893F32-FE8B-E3CA-5F1E-A155D5785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488" y="3140968"/>
            <a:ext cx="4953100" cy="3687577"/>
          </a:xfrm>
          <a:prstGeom prst="rect">
            <a:avLst/>
          </a:prstGeom>
        </p:spPr>
      </p:pic>
    </p:spTree>
    <p:extLst>
      <p:ext uri="{BB962C8B-B14F-4D97-AF65-F5344CB8AC3E}">
        <p14:creationId xmlns:p14="http://schemas.microsoft.com/office/powerpoint/2010/main" val="876511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76FD1-A377-76ED-36BA-B00C9D3600E9}"/>
            </a:ext>
          </a:extLst>
        </p:cNvPr>
        <p:cNvGrpSpPr/>
        <p:nvPr/>
      </p:nvGrpSpPr>
      <p:grpSpPr>
        <a:xfrm>
          <a:off x="0" y="0"/>
          <a:ext cx="0" cy="0"/>
          <a:chOff x="0" y="0"/>
          <a:chExt cx="0" cy="0"/>
        </a:xfrm>
      </p:grpSpPr>
      <p:sp>
        <p:nvSpPr>
          <p:cNvPr id="2" name="Antraštė 1">
            <a:extLst>
              <a:ext uri="{FF2B5EF4-FFF2-40B4-BE49-F238E27FC236}">
                <a16:creationId xmlns:a16="http://schemas.microsoft.com/office/drawing/2014/main" id="{77A2F8FD-1EC5-C384-72EB-D81F157FDCCD}"/>
              </a:ext>
            </a:extLst>
          </p:cNvPr>
          <p:cNvSpPr>
            <a:spLocks noGrp="1"/>
          </p:cNvSpPr>
          <p:nvPr>
            <p:ph type="title"/>
          </p:nvPr>
        </p:nvSpPr>
        <p:spPr>
          <a:xfrm>
            <a:off x="744040" y="4941168"/>
            <a:ext cx="7716391" cy="1040532"/>
          </a:xfrm>
        </p:spPr>
        <p:txBody>
          <a:bodyPr vert="horz" lIns="91440" tIns="45720" rIns="91440" bIns="45720" rtlCol="0" anchor="t">
            <a:normAutofit/>
          </a:bodyPr>
          <a:lstStyle/>
          <a:p>
            <a:pPr algn="l">
              <a:lnSpc>
                <a:spcPct val="90000"/>
              </a:lnSpc>
              <a:spcAft>
                <a:spcPts val="600"/>
              </a:spcAft>
            </a:pPr>
            <a:r>
              <a:rPr lang="en-US" sz="3100" b="1" kern="1200" dirty="0">
                <a:solidFill>
                  <a:schemeClr val="accent2">
                    <a:lumMod val="50000"/>
                  </a:schemeClr>
                </a:solidFill>
                <a:latin typeface="+mj-lt"/>
                <a:ea typeface="+mj-ea"/>
                <a:cs typeface="+mj-cs"/>
              </a:rPr>
              <a:t>Įsitraukimas į </a:t>
            </a:r>
            <a:r>
              <a:rPr lang="en-US" sz="3100" b="1" kern="1200" dirty="0" err="1">
                <a:solidFill>
                  <a:schemeClr val="accent2">
                    <a:lumMod val="50000"/>
                  </a:schemeClr>
                </a:solidFill>
                <a:latin typeface="+mj-lt"/>
                <a:ea typeface="+mj-ea"/>
                <a:cs typeface="+mj-cs"/>
              </a:rPr>
              <a:t>tradicinio</a:t>
            </a:r>
            <a:r>
              <a:rPr lang="en-US" sz="3100" b="1" kern="1200" dirty="0">
                <a:solidFill>
                  <a:schemeClr val="accent2">
                    <a:lumMod val="50000"/>
                  </a:schemeClr>
                </a:solidFill>
                <a:latin typeface="+mj-lt"/>
                <a:ea typeface="+mj-ea"/>
                <a:cs typeface="+mj-cs"/>
              </a:rPr>
              <a:t> </a:t>
            </a:r>
            <a:r>
              <a:rPr lang="en-US" sz="3100" b="1" kern="1200" dirty="0" err="1">
                <a:solidFill>
                  <a:schemeClr val="accent2">
                    <a:lumMod val="50000"/>
                  </a:schemeClr>
                </a:solidFill>
                <a:latin typeface="+mj-lt"/>
                <a:ea typeface="+mj-ea"/>
                <a:cs typeface="+mj-cs"/>
              </a:rPr>
              <a:t>ūkininkavimo</a:t>
            </a:r>
            <a:r>
              <a:rPr lang="en-US" sz="3100" b="1" kern="1200" dirty="0">
                <a:solidFill>
                  <a:schemeClr val="accent2">
                    <a:lumMod val="50000"/>
                  </a:schemeClr>
                </a:solidFill>
                <a:latin typeface="+mj-lt"/>
                <a:ea typeface="+mj-ea"/>
                <a:cs typeface="+mj-cs"/>
              </a:rPr>
              <a:t> </a:t>
            </a:r>
            <a:r>
              <a:rPr lang="en-US" sz="3100" b="1" kern="1200" dirty="0" err="1">
                <a:solidFill>
                  <a:schemeClr val="accent2">
                    <a:lumMod val="50000"/>
                  </a:schemeClr>
                </a:solidFill>
                <a:latin typeface="+mj-lt"/>
                <a:ea typeface="+mj-ea"/>
                <a:cs typeface="+mj-cs"/>
              </a:rPr>
              <a:t>veiklas</a:t>
            </a:r>
            <a:r>
              <a:rPr lang="lt-LT" sz="3100" b="1" kern="1200" dirty="0">
                <a:solidFill>
                  <a:schemeClr val="accent2">
                    <a:lumMod val="50000"/>
                  </a:schemeClr>
                </a:solidFill>
                <a:latin typeface="+mj-lt"/>
                <a:ea typeface="+mj-ea"/>
                <a:cs typeface="+mj-cs"/>
              </a:rPr>
              <a:t>:</a:t>
            </a:r>
            <a:br>
              <a:rPr lang="lt-LT" sz="3100" b="1" kern="1200" dirty="0">
                <a:solidFill>
                  <a:schemeClr val="accent2">
                    <a:lumMod val="50000"/>
                  </a:schemeClr>
                </a:solidFill>
                <a:latin typeface="+mj-lt"/>
                <a:ea typeface="+mj-ea"/>
                <a:cs typeface="+mj-cs"/>
              </a:rPr>
            </a:br>
            <a:r>
              <a:rPr lang="lt-LT" sz="2600" kern="1200" dirty="0">
                <a:solidFill>
                  <a:schemeClr val="accent6">
                    <a:lumMod val="75000"/>
                  </a:schemeClr>
                </a:solidFill>
                <a:latin typeface="+mj-lt"/>
                <a:ea typeface="+mj-ea"/>
                <a:cs typeface="+mj-cs"/>
              </a:rPr>
              <a:t>bitininkavimo pavyzdys</a:t>
            </a:r>
            <a:r>
              <a:rPr lang="en-US" sz="3100" b="1" kern="1200" dirty="0">
                <a:solidFill>
                  <a:schemeClr val="tx1"/>
                </a:solidFill>
                <a:latin typeface="+mj-lt"/>
                <a:ea typeface="+mj-ea"/>
                <a:cs typeface="+mj-cs"/>
              </a:rPr>
              <a:t> </a:t>
            </a:r>
          </a:p>
        </p:txBody>
      </p:sp>
      <p:pic>
        <p:nvPicPr>
          <p:cNvPr id="18" name="Paveikslėlis 17">
            <a:extLst>
              <a:ext uri="{FF2B5EF4-FFF2-40B4-BE49-F238E27FC236}">
                <a16:creationId xmlns:a16="http://schemas.microsoft.com/office/drawing/2014/main" id="{89E35977-8875-E687-8CD9-77CE0D9C6DD4}"/>
              </a:ext>
            </a:extLst>
          </p:cNvPr>
          <p:cNvPicPr>
            <a:picLocks noChangeAspect="1"/>
          </p:cNvPicPr>
          <p:nvPr/>
        </p:nvPicPr>
        <p:blipFill>
          <a:blip r:embed="rId2">
            <a:extLst>
              <a:ext uri="{28A0092B-C50C-407E-A947-70E740481C1C}">
                <a14:useLocalDpi xmlns:a14="http://schemas.microsoft.com/office/drawing/2010/main" val="0"/>
              </a:ext>
            </a:extLst>
          </a:blip>
          <a:srcRect l="6202" r="7698" b="-4"/>
          <a:stretch>
            <a:fillRect/>
          </a:stretch>
        </p:blipFill>
        <p:spPr>
          <a:xfrm>
            <a:off x="807049" y="1070148"/>
            <a:ext cx="3740889" cy="3497706"/>
          </a:xfrm>
          <a:prstGeom prst="rect">
            <a:avLst/>
          </a:prstGeom>
        </p:spPr>
      </p:pic>
      <p:pic>
        <p:nvPicPr>
          <p:cNvPr id="14" name="Turinio vietos rezervavimo ženklas 13">
            <a:extLst>
              <a:ext uri="{FF2B5EF4-FFF2-40B4-BE49-F238E27FC236}">
                <a16:creationId xmlns:a16="http://schemas.microsoft.com/office/drawing/2014/main" id="{3993231D-928B-27C9-BDFC-0F7857AF281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b="33148"/>
          <a:stretch>
            <a:fillRect/>
          </a:stretch>
        </p:blipFill>
        <p:spPr>
          <a:xfrm>
            <a:off x="4600506" y="1070148"/>
            <a:ext cx="3740890" cy="3497706"/>
          </a:xfrm>
          <a:prstGeom prst="rect">
            <a:avLst/>
          </a:prstGeom>
        </p:spPr>
      </p:pic>
      <p:grpSp>
        <p:nvGrpSpPr>
          <p:cNvPr id="23" name="Group 22">
            <a:extLst>
              <a:ext uri="{FF2B5EF4-FFF2-40B4-BE49-F238E27FC236}">
                <a16:creationId xmlns:a16="http://schemas.microsoft.com/office/drawing/2014/main" id="{BF9110F3-419E-589C-F36D-1C91099915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737460"/>
            <a:ext cx="9144000" cy="123364"/>
            <a:chOff x="1" y="6737460"/>
            <a:chExt cx="12192000" cy="123364"/>
          </a:xfrm>
        </p:grpSpPr>
        <p:sp>
          <p:nvSpPr>
            <p:cNvPr id="24" name="Rectangle 23">
              <a:extLst>
                <a:ext uri="{FF2B5EF4-FFF2-40B4-BE49-F238E27FC236}">
                  <a16:creationId xmlns:a16="http://schemas.microsoft.com/office/drawing/2014/main" id="{CB7B9575-594A-2019-C836-ABEA5A1D3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A33A534-9B51-3525-56A4-CF01DCAFE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92226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CECEA-6655-E547-2262-94B7765F37FE}"/>
            </a:ext>
          </a:extLst>
        </p:cNvPr>
        <p:cNvGrpSpPr/>
        <p:nvPr/>
      </p:nvGrpSpPr>
      <p:grpSpPr>
        <a:xfrm>
          <a:off x="0" y="0"/>
          <a:ext cx="0" cy="0"/>
          <a:chOff x="0" y="0"/>
          <a:chExt cx="0" cy="0"/>
        </a:xfrm>
      </p:grpSpPr>
      <p:sp>
        <p:nvSpPr>
          <p:cNvPr id="2" name="Antraštė 1">
            <a:extLst>
              <a:ext uri="{FF2B5EF4-FFF2-40B4-BE49-F238E27FC236}">
                <a16:creationId xmlns:a16="http://schemas.microsoft.com/office/drawing/2014/main" id="{8642EBF7-FEA4-7C68-A449-ACF02451450E}"/>
              </a:ext>
            </a:extLst>
          </p:cNvPr>
          <p:cNvSpPr>
            <a:spLocks noGrp="1"/>
          </p:cNvSpPr>
          <p:nvPr>
            <p:ph type="title"/>
          </p:nvPr>
        </p:nvSpPr>
        <p:spPr>
          <a:xfrm>
            <a:off x="461007" y="980728"/>
            <a:ext cx="3174889" cy="1656184"/>
          </a:xfrm>
        </p:spPr>
        <p:txBody>
          <a:bodyPr anchor="t">
            <a:normAutofit fontScale="90000"/>
          </a:bodyPr>
          <a:lstStyle/>
          <a:p>
            <a:pPr algn="l"/>
            <a:r>
              <a:rPr lang="lt-LT" sz="3600" b="1" dirty="0">
                <a:solidFill>
                  <a:schemeClr val="accent2">
                    <a:lumMod val="50000"/>
                  </a:schemeClr>
                </a:solidFill>
              </a:rPr>
              <a:t>Etnokultūrinė raiška: </a:t>
            </a:r>
            <a:r>
              <a:rPr lang="lt-LT" sz="3100" dirty="0">
                <a:solidFill>
                  <a:schemeClr val="accent6">
                    <a:lumMod val="75000"/>
                  </a:schemeClr>
                </a:solidFill>
              </a:rPr>
              <a:t>papročių tyrimai</a:t>
            </a:r>
          </a:p>
        </p:txBody>
      </p:sp>
      <p:pic>
        <p:nvPicPr>
          <p:cNvPr id="5" name="Turinio vietos rezervavimo ženklas 4">
            <a:extLst>
              <a:ext uri="{FF2B5EF4-FFF2-40B4-BE49-F238E27FC236}">
                <a16:creationId xmlns:a16="http://schemas.microsoft.com/office/drawing/2014/main" id="{42CAE851-128E-FE05-E6AB-8259F80213F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49538" y="116632"/>
            <a:ext cx="4666905" cy="3888432"/>
          </a:xfrm>
          <a:prstGeom prst="rect">
            <a:avLst/>
          </a:prstGeom>
        </p:spPr>
      </p:pic>
      <p:pic>
        <p:nvPicPr>
          <p:cNvPr id="7" name="Paveikslėlis 6">
            <a:extLst>
              <a:ext uri="{FF2B5EF4-FFF2-40B4-BE49-F238E27FC236}">
                <a16:creationId xmlns:a16="http://schemas.microsoft.com/office/drawing/2014/main" id="{7A11695E-E8B4-0AF7-A9FE-26DA00935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651" y="3078979"/>
            <a:ext cx="4697586" cy="3093533"/>
          </a:xfrm>
          <a:prstGeom prst="rect">
            <a:avLst/>
          </a:prstGeom>
        </p:spPr>
      </p:pic>
      <p:pic>
        <p:nvPicPr>
          <p:cNvPr id="11" name="Paveikslėlis 10">
            <a:extLst>
              <a:ext uri="{FF2B5EF4-FFF2-40B4-BE49-F238E27FC236}">
                <a16:creationId xmlns:a16="http://schemas.microsoft.com/office/drawing/2014/main" id="{30B50378-B071-8F11-0F79-649BAF38A0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9590" y="3573016"/>
            <a:ext cx="3266853" cy="2597018"/>
          </a:xfrm>
          <a:prstGeom prst="rect">
            <a:avLst/>
          </a:prstGeom>
        </p:spPr>
      </p:pic>
    </p:spTree>
    <p:extLst>
      <p:ext uri="{BB962C8B-B14F-4D97-AF65-F5344CB8AC3E}">
        <p14:creationId xmlns:p14="http://schemas.microsoft.com/office/powerpoint/2010/main" val="3364975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4E44-21C1-2B0E-9F8C-8CD4298A2C4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7583972C-70E1-13AD-BD5C-315322F7FD3F}"/>
              </a:ext>
            </a:extLst>
          </p:cNvPr>
          <p:cNvSpPr>
            <a:spLocks noGrp="1"/>
          </p:cNvSpPr>
          <p:nvPr>
            <p:ph type="title"/>
          </p:nvPr>
        </p:nvSpPr>
        <p:spPr>
          <a:xfrm>
            <a:off x="323528" y="623275"/>
            <a:ext cx="3849370" cy="1149541"/>
          </a:xfrm>
        </p:spPr>
        <p:txBody>
          <a:bodyPr anchor="ctr">
            <a:normAutofit fontScale="90000"/>
          </a:bodyPr>
          <a:lstStyle/>
          <a:p>
            <a:pPr>
              <a:lnSpc>
                <a:spcPct val="90000"/>
              </a:lnSpc>
            </a:pPr>
            <a:r>
              <a:rPr lang="lt-LT" sz="2800" b="1" dirty="0">
                <a:solidFill>
                  <a:schemeClr val="accent2">
                    <a:lumMod val="50000"/>
                  </a:schemeClr>
                </a:solidFill>
              </a:rPr>
              <a:t>Tiriamasis darbas apie giminę ar vietos tradicijas</a:t>
            </a:r>
            <a:endParaRPr lang="lt-LT" sz="2800" dirty="0">
              <a:solidFill>
                <a:schemeClr val="accent2">
                  <a:lumMod val="50000"/>
                </a:schemeClr>
              </a:solidFill>
            </a:endParaRPr>
          </a:p>
        </p:txBody>
      </p:sp>
      <p:pic>
        <p:nvPicPr>
          <p:cNvPr id="5" name="Turinio vietos rezervavimo ženklas 4">
            <a:extLst>
              <a:ext uri="{FF2B5EF4-FFF2-40B4-BE49-F238E27FC236}">
                <a16:creationId xmlns:a16="http://schemas.microsoft.com/office/drawing/2014/main" id="{C734BF22-3927-60A2-715E-299E7DBE22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916832"/>
            <a:ext cx="3384376" cy="4231641"/>
          </a:xfrm>
          <a:prstGeom prst="rect">
            <a:avLst/>
          </a:prstGeom>
        </p:spPr>
      </p:pic>
      <p:pic>
        <p:nvPicPr>
          <p:cNvPr id="18" name="Paveikslėlis 17">
            <a:extLst>
              <a:ext uri="{FF2B5EF4-FFF2-40B4-BE49-F238E27FC236}">
                <a16:creationId xmlns:a16="http://schemas.microsoft.com/office/drawing/2014/main" id="{D75A7FBF-C4D5-E858-7331-E65CB28AD0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3868" y="3156235"/>
            <a:ext cx="4416252" cy="2939812"/>
          </a:xfrm>
          <a:prstGeom prst="rect">
            <a:avLst/>
          </a:prstGeom>
        </p:spPr>
      </p:pic>
      <p:pic>
        <p:nvPicPr>
          <p:cNvPr id="20" name="Paveikslėlis 19">
            <a:extLst>
              <a:ext uri="{FF2B5EF4-FFF2-40B4-BE49-F238E27FC236}">
                <a16:creationId xmlns:a16="http://schemas.microsoft.com/office/drawing/2014/main" id="{8CBFFC66-12AD-72BE-AEE9-EA7D860F92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9273" y="686045"/>
            <a:ext cx="4444951" cy="2344712"/>
          </a:xfrm>
          <a:prstGeom prst="rect">
            <a:avLst/>
          </a:prstGeom>
        </p:spPr>
      </p:pic>
    </p:spTree>
    <p:extLst>
      <p:ext uri="{BB962C8B-B14F-4D97-AF65-F5344CB8AC3E}">
        <p14:creationId xmlns:p14="http://schemas.microsoft.com/office/powerpoint/2010/main" val="2764697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E15AA-44B5-EC76-04F3-16B4253843F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F75AD06-DFC4-4B3A-8490-330823D0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587C93-0840-40DF-96D5-D1F2137E6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Antraštė 1">
            <a:extLst>
              <a:ext uri="{FF2B5EF4-FFF2-40B4-BE49-F238E27FC236}">
                <a16:creationId xmlns:a16="http://schemas.microsoft.com/office/drawing/2014/main" id="{DD93B876-9105-CE61-3C8A-F57E87316C36}"/>
              </a:ext>
            </a:extLst>
          </p:cNvPr>
          <p:cNvSpPr>
            <a:spLocks noGrp="1"/>
          </p:cNvSpPr>
          <p:nvPr>
            <p:ph type="title"/>
          </p:nvPr>
        </p:nvSpPr>
        <p:spPr>
          <a:xfrm>
            <a:off x="10379" y="3731923"/>
            <a:ext cx="2213261" cy="2793421"/>
          </a:xfrm>
        </p:spPr>
        <p:txBody>
          <a:bodyPr>
            <a:normAutofit/>
          </a:bodyPr>
          <a:lstStyle/>
          <a:p>
            <a:r>
              <a:rPr lang="lt-LT" sz="2400" b="1" dirty="0">
                <a:solidFill>
                  <a:schemeClr val="accent2">
                    <a:lumMod val="50000"/>
                  </a:schemeClr>
                </a:solidFill>
              </a:rPr>
              <a:t>Etnokultūrinė raiška:</a:t>
            </a:r>
            <a:br>
              <a:rPr lang="lt-LT" sz="2400" b="1" dirty="0">
                <a:solidFill>
                  <a:schemeClr val="tx2"/>
                </a:solidFill>
              </a:rPr>
            </a:br>
            <a:r>
              <a:rPr lang="lt-LT" sz="2400" dirty="0">
                <a:solidFill>
                  <a:schemeClr val="tx2"/>
                </a:solidFill>
              </a:rPr>
              <a:t>tautodailės ir kitų dirbinių pristatymas</a:t>
            </a:r>
          </a:p>
        </p:txBody>
      </p:sp>
      <p:grpSp>
        <p:nvGrpSpPr>
          <p:cNvPr id="12" name="Group 11">
            <a:extLst>
              <a:ext uri="{FF2B5EF4-FFF2-40B4-BE49-F238E27FC236}">
                <a16:creationId xmlns:a16="http://schemas.microsoft.com/office/drawing/2014/main" id="{5E02D55A-F529-4B19-BAF9-F63240A7B4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379" y="0"/>
            <a:ext cx="3243649"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60367E3C-3947-493D-9458-5955DB20A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E8D9785-21DB-4CE6-B138-2999AD616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43AA5AD5-8F29-4165-8112-305DDDDDD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A4EC0CF-F38F-4D7F-B48D-9A26E814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Turinio vietos rezervavimo ženklas 4">
            <a:extLst>
              <a:ext uri="{FF2B5EF4-FFF2-40B4-BE49-F238E27FC236}">
                <a16:creationId xmlns:a16="http://schemas.microsoft.com/office/drawing/2014/main" id="{7DA7C315-1797-F9F6-B0B8-7DE74F32BED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45178" y="292801"/>
            <a:ext cx="3770353" cy="3192768"/>
          </a:xfrm>
          <a:prstGeom prst="rect">
            <a:avLst/>
          </a:prstGeom>
        </p:spPr>
      </p:pic>
      <p:grpSp>
        <p:nvGrpSpPr>
          <p:cNvPr id="18" name="Group 17">
            <a:extLst>
              <a:ext uri="{FF2B5EF4-FFF2-40B4-BE49-F238E27FC236}">
                <a16:creationId xmlns:a16="http://schemas.microsoft.com/office/drawing/2014/main" id="{47A3A52F-BCB3-444D-9372-EE018B135C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401977" y="4114799"/>
            <a:ext cx="2741794" cy="2743201"/>
            <a:chOff x="-305" y="-1"/>
            <a:chExt cx="3832880" cy="2876136"/>
          </a:xfrm>
        </p:grpSpPr>
        <p:sp>
          <p:nvSpPr>
            <p:cNvPr id="19" name="Freeform: Shape 18">
              <a:extLst>
                <a:ext uri="{FF2B5EF4-FFF2-40B4-BE49-F238E27FC236}">
                  <a16:creationId xmlns:a16="http://schemas.microsoft.com/office/drawing/2014/main" id="{91E32C13-DED6-4967-85B8-68DD77103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8DDA515-BC6A-47FB-951E-E1E79287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97EEFA7-6787-4EC0-8284-6D3D27306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1A9621AC-50AB-4B43-896D-78FE571A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aveikslėlis 6">
            <a:extLst>
              <a:ext uri="{FF2B5EF4-FFF2-40B4-BE49-F238E27FC236}">
                <a16:creationId xmlns:a16="http://schemas.microsoft.com/office/drawing/2014/main" id="{9EEE5008-AA87-FACD-EA32-9197AF08E6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351" y="298629"/>
            <a:ext cx="4580055" cy="3186940"/>
          </a:xfrm>
          <a:prstGeom prst="rect">
            <a:avLst/>
          </a:prstGeom>
        </p:spPr>
      </p:pic>
      <p:pic>
        <p:nvPicPr>
          <p:cNvPr id="11" name="Paveikslėlis 10">
            <a:extLst>
              <a:ext uri="{FF2B5EF4-FFF2-40B4-BE49-F238E27FC236}">
                <a16:creationId xmlns:a16="http://schemas.microsoft.com/office/drawing/2014/main" id="{4CCE2B2E-7CFB-F5BA-FBE6-C48F969E1F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1352" y="3719354"/>
            <a:ext cx="3106676" cy="2894375"/>
          </a:xfrm>
          <a:prstGeom prst="rect">
            <a:avLst/>
          </a:prstGeom>
        </p:spPr>
      </p:pic>
      <p:pic>
        <p:nvPicPr>
          <p:cNvPr id="23" name="Paveikslėlis 22">
            <a:extLst>
              <a:ext uri="{FF2B5EF4-FFF2-40B4-BE49-F238E27FC236}">
                <a16:creationId xmlns:a16="http://schemas.microsoft.com/office/drawing/2014/main" id="{F8C41D0A-EF35-838C-437E-39BF5F9BA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6632" y="3683291"/>
            <a:ext cx="3654275" cy="2902217"/>
          </a:xfrm>
          <a:prstGeom prst="rect">
            <a:avLst/>
          </a:prstGeom>
        </p:spPr>
      </p:pic>
    </p:spTree>
    <p:extLst>
      <p:ext uri="{BB962C8B-B14F-4D97-AF65-F5344CB8AC3E}">
        <p14:creationId xmlns:p14="http://schemas.microsoft.com/office/powerpoint/2010/main" val="3141589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E035B-C93F-26DD-EEC6-E2635ACB34C5}"/>
            </a:ext>
          </a:extLst>
        </p:cNvPr>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aveikslėlis 8">
            <a:extLst>
              <a:ext uri="{FF2B5EF4-FFF2-40B4-BE49-F238E27FC236}">
                <a16:creationId xmlns:a16="http://schemas.microsoft.com/office/drawing/2014/main" id="{61418E18-196D-24E8-AD4F-38B1E5D610DF}"/>
              </a:ext>
            </a:extLst>
          </p:cNvPr>
          <p:cNvPicPr>
            <a:picLocks noChangeAspect="1"/>
          </p:cNvPicPr>
          <p:nvPr/>
        </p:nvPicPr>
        <p:blipFill>
          <a:blip r:embed="rId2" cstate="print">
            <a:extLst>
              <a:ext uri="{28A0092B-C50C-407E-A947-70E740481C1C}">
                <a14:useLocalDpi xmlns:a14="http://schemas.microsoft.com/office/drawing/2010/main" val="0"/>
              </a:ext>
            </a:extLst>
          </a:blip>
          <a:srcRect r="-2" b="18961"/>
          <a:stretch>
            <a:fillRect/>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Turinio vietos rezervavimo ženklas 3">
            <a:extLst>
              <a:ext uri="{FF2B5EF4-FFF2-40B4-BE49-F238E27FC236}">
                <a16:creationId xmlns:a16="http://schemas.microsoft.com/office/drawing/2014/main" id="{C86952C0-DE92-1CC5-3905-74C9CE103349}"/>
              </a:ext>
            </a:extLst>
          </p:cNvPr>
          <p:cNvPicPr>
            <a:picLocks noChangeAspect="1"/>
          </p:cNvPicPr>
          <p:nvPr/>
        </p:nvPicPr>
        <p:blipFill>
          <a:blip r:embed="rId3">
            <a:extLst>
              <a:ext uri="{28A0092B-C50C-407E-A947-70E740481C1C}">
                <a14:useLocalDpi xmlns:a14="http://schemas.microsoft.com/office/drawing/2010/main" val="0"/>
              </a:ext>
            </a:extLst>
          </a:blip>
          <a:srcRect r="-2" b="2172"/>
          <a:stretch>
            <a:fillRect/>
          </a:stretch>
        </p:blipFill>
        <p:spPr>
          <a:xfrm>
            <a:off x="3673568" y="3364992"/>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5" name="Freeform: Shape 44">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 name="Freeform: Shape 46">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Antraštė 1">
            <a:extLst>
              <a:ext uri="{FF2B5EF4-FFF2-40B4-BE49-F238E27FC236}">
                <a16:creationId xmlns:a16="http://schemas.microsoft.com/office/drawing/2014/main" id="{260E7E18-A0CA-EBD8-9273-68993F737BBE}"/>
              </a:ext>
            </a:extLst>
          </p:cNvPr>
          <p:cNvSpPr>
            <a:spLocks noGrp="1"/>
          </p:cNvSpPr>
          <p:nvPr>
            <p:ph type="title"/>
          </p:nvPr>
        </p:nvSpPr>
        <p:spPr>
          <a:xfrm>
            <a:off x="336042" y="681038"/>
            <a:ext cx="3624601" cy="1367218"/>
          </a:xfrm>
        </p:spPr>
        <p:txBody>
          <a:bodyPr>
            <a:normAutofit/>
          </a:bodyPr>
          <a:lstStyle/>
          <a:p>
            <a:pPr>
              <a:lnSpc>
                <a:spcPct val="90000"/>
              </a:lnSpc>
            </a:pPr>
            <a:r>
              <a:rPr lang="lt-LT" sz="2800" b="1" dirty="0">
                <a:solidFill>
                  <a:schemeClr val="accent2">
                    <a:lumMod val="50000"/>
                  </a:schemeClr>
                </a:solidFill>
              </a:rPr>
              <a:t>Etnokultūrinė raiška:</a:t>
            </a:r>
            <a:br>
              <a:rPr lang="lt-LT" sz="2800" b="1" dirty="0">
                <a:solidFill>
                  <a:schemeClr val="accent2">
                    <a:lumMod val="50000"/>
                  </a:schemeClr>
                </a:solidFill>
              </a:rPr>
            </a:br>
            <a:r>
              <a:rPr lang="lt-LT" sz="2800" dirty="0">
                <a:solidFill>
                  <a:schemeClr val="accent1">
                    <a:lumMod val="75000"/>
                  </a:schemeClr>
                </a:solidFill>
              </a:rPr>
              <a:t>tautodailės ir kitų dirbinių pristatymas</a:t>
            </a:r>
          </a:p>
        </p:txBody>
      </p:sp>
      <p:sp>
        <p:nvSpPr>
          <p:cNvPr id="49" name="Rectangle 48">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51" name="Rectangle 50">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24" name="Turinio vietos rezervavimo ženklas 23">
            <a:extLst>
              <a:ext uri="{FF2B5EF4-FFF2-40B4-BE49-F238E27FC236}">
                <a16:creationId xmlns:a16="http://schemas.microsoft.com/office/drawing/2014/main" id="{142A1C29-584B-9E7A-58CF-EAA21DEFA42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36380" y="2212848"/>
            <a:ext cx="4126055" cy="2304288"/>
          </a:xfrm>
          <a:prstGeom prst="rect">
            <a:avLst/>
          </a:prstGeom>
        </p:spPr>
      </p:pic>
      <p:pic>
        <p:nvPicPr>
          <p:cNvPr id="26" name="Paveikslėlis 25">
            <a:extLst>
              <a:ext uri="{FF2B5EF4-FFF2-40B4-BE49-F238E27FC236}">
                <a16:creationId xmlns:a16="http://schemas.microsoft.com/office/drawing/2014/main" id="{2B90067D-2421-E992-7578-D00C29FFD4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080" y="4497950"/>
            <a:ext cx="2995302" cy="2212838"/>
          </a:xfrm>
          <a:prstGeom prst="rect">
            <a:avLst/>
          </a:prstGeom>
        </p:spPr>
      </p:pic>
    </p:spTree>
    <p:extLst>
      <p:ext uri="{BB962C8B-B14F-4D97-AF65-F5344CB8AC3E}">
        <p14:creationId xmlns:p14="http://schemas.microsoft.com/office/powerpoint/2010/main" val="426617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EDDB4-B175-BA80-B5F3-A160C1C1E759}"/>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AD82CDB-5509-455C-A2AC-DBC53F85A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720D4FAC-7B9A-4A4F-8E53-071522870B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7308" y="201352"/>
            <a:ext cx="5676441"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Antraštė 1">
            <a:extLst>
              <a:ext uri="{FF2B5EF4-FFF2-40B4-BE49-F238E27FC236}">
                <a16:creationId xmlns:a16="http://schemas.microsoft.com/office/drawing/2014/main" id="{2A73CA5B-769F-C986-148E-81525B38E7C3}"/>
              </a:ext>
            </a:extLst>
          </p:cNvPr>
          <p:cNvSpPr>
            <a:spLocks noGrp="1"/>
          </p:cNvSpPr>
          <p:nvPr>
            <p:ph type="title"/>
          </p:nvPr>
        </p:nvSpPr>
        <p:spPr>
          <a:xfrm>
            <a:off x="2602267" y="4367740"/>
            <a:ext cx="2059479" cy="2250101"/>
          </a:xfrm>
        </p:spPr>
        <p:txBody>
          <a:bodyPr>
            <a:noAutofit/>
          </a:bodyPr>
          <a:lstStyle/>
          <a:p>
            <a:pPr>
              <a:lnSpc>
                <a:spcPct val="90000"/>
              </a:lnSpc>
            </a:pPr>
            <a:r>
              <a:rPr lang="lt-LT" sz="2500" b="1" dirty="0">
                <a:solidFill>
                  <a:schemeClr val="accent2">
                    <a:lumMod val="50000"/>
                  </a:schemeClr>
                </a:solidFill>
              </a:rPr>
              <a:t>Etnokultūrinė raiška:</a:t>
            </a:r>
            <a:br>
              <a:rPr lang="lt-LT" sz="2500" b="1" dirty="0"/>
            </a:br>
            <a:r>
              <a:rPr lang="lt-LT" sz="2400" dirty="0">
                <a:solidFill>
                  <a:schemeClr val="accent1">
                    <a:lumMod val="50000"/>
                  </a:schemeClr>
                </a:solidFill>
              </a:rPr>
              <a:t>dainos, sutartinės, sakytinė tautosaka ir kt. </a:t>
            </a:r>
          </a:p>
        </p:txBody>
      </p:sp>
      <p:sp>
        <p:nvSpPr>
          <p:cNvPr id="37" name="Rectangle 36">
            <a:extLst>
              <a:ext uri="{FF2B5EF4-FFF2-40B4-BE49-F238E27FC236}">
                <a16:creationId xmlns:a16="http://schemas.microsoft.com/office/drawing/2014/main" id="{EDD2A13B-608C-4BE1-AC1F-62B2DAF76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6776" y="897487"/>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977038ED-F717-467A-8D75-D8441BB926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962209" y="1241482"/>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Turinio vietos rezervavimo ženklas 4">
            <a:extLst>
              <a:ext uri="{FF2B5EF4-FFF2-40B4-BE49-F238E27FC236}">
                <a16:creationId xmlns:a16="http://schemas.microsoft.com/office/drawing/2014/main" id="{102F39F9-370A-AFEB-4C19-8D391871E02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9471" y="4037184"/>
            <a:ext cx="2072795" cy="2773324"/>
          </a:xfrm>
          <a:prstGeom prst="rect">
            <a:avLst/>
          </a:prstGeom>
        </p:spPr>
      </p:pic>
      <p:pic>
        <p:nvPicPr>
          <p:cNvPr id="7" name="Paveikslėlis 6">
            <a:extLst>
              <a:ext uri="{FF2B5EF4-FFF2-40B4-BE49-F238E27FC236}">
                <a16:creationId xmlns:a16="http://schemas.microsoft.com/office/drawing/2014/main" id="{FB86167A-6152-DB99-6BD7-320941B68D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597" y="222051"/>
            <a:ext cx="4089337" cy="3794926"/>
          </a:xfrm>
          <a:prstGeom prst="rect">
            <a:avLst/>
          </a:prstGeom>
        </p:spPr>
      </p:pic>
      <p:pic>
        <p:nvPicPr>
          <p:cNvPr id="12" name="Paveikslėlis 11">
            <a:extLst>
              <a:ext uri="{FF2B5EF4-FFF2-40B4-BE49-F238E27FC236}">
                <a16:creationId xmlns:a16="http://schemas.microsoft.com/office/drawing/2014/main" id="{E3B3F88E-7CC5-4004-A185-C440A58DF9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6120" y="3417509"/>
            <a:ext cx="4204192" cy="3320748"/>
          </a:xfrm>
          <a:prstGeom prst="rect">
            <a:avLst/>
          </a:prstGeom>
        </p:spPr>
      </p:pic>
      <p:pic>
        <p:nvPicPr>
          <p:cNvPr id="16" name="Paveikslėlis 15">
            <a:extLst>
              <a:ext uri="{FF2B5EF4-FFF2-40B4-BE49-F238E27FC236}">
                <a16:creationId xmlns:a16="http://schemas.microsoft.com/office/drawing/2014/main" id="{81BCFFD5-2880-980E-D73A-7BE848C28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4531" y="148157"/>
            <a:ext cx="3146433" cy="3215785"/>
          </a:xfrm>
          <a:prstGeom prst="rect">
            <a:avLst/>
          </a:prstGeom>
        </p:spPr>
      </p:pic>
    </p:spTree>
    <p:extLst>
      <p:ext uri="{BB962C8B-B14F-4D97-AF65-F5344CB8AC3E}">
        <p14:creationId xmlns:p14="http://schemas.microsoft.com/office/powerpoint/2010/main" val="1147091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6220A-A2F0-5750-A469-4809138B0DA4}"/>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D198BA7A-A80E-4128-8A01-0F5D26B880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25000"/>
          <a:stretch/>
        </p:blipFill>
        <p:spPr>
          <a:xfrm flipH="1">
            <a:off x="0" y="0"/>
            <a:ext cx="9144000" cy="6858000"/>
          </a:xfrm>
          <a:prstGeom prst="rect">
            <a:avLst/>
          </a:prstGeom>
        </p:spPr>
      </p:pic>
      <p:sp>
        <p:nvSpPr>
          <p:cNvPr id="2" name="Antraštė 1">
            <a:extLst>
              <a:ext uri="{FF2B5EF4-FFF2-40B4-BE49-F238E27FC236}">
                <a16:creationId xmlns:a16="http://schemas.microsoft.com/office/drawing/2014/main" id="{372E1696-B8A4-8AD2-ED90-E0F0A9C5D3F9}"/>
              </a:ext>
            </a:extLst>
          </p:cNvPr>
          <p:cNvSpPr>
            <a:spLocks noGrp="1"/>
          </p:cNvSpPr>
          <p:nvPr>
            <p:ph type="title"/>
          </p:nvPr>
        </p:nvSpPr>
        <p:spPr>
          <a:xfrm>
            <a:off x="2487345" y="404664"/>
            <a:ext cx="2278826" cy="3024336"/>
          </a:xfrm>
        </p:spPr>
        <p:txBody>
          <a:bodyPr>
            <a:normAutofit/>
          </a:bodyPr>
          <a:lstStyle/>
          <a:p>
            <a:pPr>
              <a:lnSpc>
                <a:spcPct val="90000"/>
              </a:lnSpc>
            </a:pPr>
            <a:r>
              <a:rPr lang="lt-LT" sz="2700" b="1" dirty="0">
                <a:solidFill>
                  <a:schemeClr val="accent2">
                    <a:lumMod val="50000"/>
                  </a:schemeClr>
                </a:solidFill>
              </a:rPr>
              <a:t>Etnokultūrinė raiška:</a:t>
            </a:r>
            <a:br>
              <a:rPr lang="lt-LT" sz="2300" b="1" dirty="0">
                <a:solidFill>
                  <a:schemeClr val="accent2">
                    <a:lumMod val="50000"/>
                  </a:schemeClr>
                </a:solidFill>
              </a:rPr>
            </a:br>
            <a:r>
              <a:rPr lang="lt-LT" sz="2300" dirty="0">
                <a:solidFill>
                  <a:schemeClr val="accent1">
                    <a:lumMod val="50000"/>
                  </a:schemeClr>
                </a:solidFill>
              </a:rPr>
              <a:t>instrumentinė muzika,</a:t>
            </a:r>
            <a:br>
              <a:rPr lang="lt-LT" sz="2300" dirty="0">
                <a:solidFill>
                  <a:schemeClr val="accent1">
                    <a:lumMod val="50000"/>
                  </a:schemeClr>
                </a:solidFill>
              </a:rPr>
            </a:br>
            <a:r>
              <a:rPr lang="lt-LT" sz="2300" dirty="0">
                <a:solidFill>
                  <a:schemeClr val="accent1">
                    <a:lumMod val="50000"/>
                  </a:schemeClr>
                </a:solidFill>
              </a:rPr>
              <a:t>šokiai</a:t>
            </a:r>
          </a:p>
        </p:txBody>
      </p:sp>
      <p:pic>
        <p:nvPicPr>
          <p:cNvPr id="4" name="Turinio vietos rezervavimo ženklas 3">
            <a:extLst>
              <a:ext uri="{FF2B5EF4-FFF2-40B4-BE49-F238E27FC236}">
                <a16:creationId xmlns:a16="http://schemas.microsoft.com/office/drawing/2014/main" id="{3D433675-5FA8-7350-56AF-F180AA8DCCF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66171" y="42197"/>
            <a:ext cx="3780973" cy="3169510"/>
          </a:xfrm>
          <a:prstGeom prst="rect">
            <a:avLst/>
          </a:prstGeom>
        </p:spPr>
      </p:pic>
      <p:pic>
        <p:nvPicPr>
          <p:cNvPr id="11" name="Paveikslėlis 10">
            <a:extLst>
              <a:ext uri="{FF2B5EF4-FFF2-40B4-BE49-F238E27FC236}">
                <a16:creationId xmlns:a16="http://schemas.microsoft.com/office/drawing/2014/main" id="{C837565A-26E5-2D94-58EC-F22CF0EF54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97" y="78583"/>
            <a:ext cx="1842847" cy="3245867"/>
          </a:xfrm>
          <a:prstGeom prst="rect">
            <a:avLst/>
          </a:prstGeom>
        </p:spPr>
      </p:pic>
      <p:pic>
        <p:nvPicPr>
          <p:cNvPr id="14" name="Paveikslėlis 13">
            <a:extLst>
              <a:ext uri="{FF2B5EF4-FFF2-40B4-BE49-F238E27FC236}">
                <a16:creationId xmlns:a16="http://schemas.microsoft.com/office/drawing/2014/main" id="{982CFDE2-F535-4843-9018-DBAA3A5B2C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8144" y="3368221"/>
            <a:ext cx="2448272" cy="3263108"/>
          </a:xfrm>
          <a:prstGeom prst="rect">
            <a:avLst/>
          </a:prstGeom>
        </p:spPr>
      </p:pic>
      <p:pic>
        <p:nvPicPr>
          <p:cNvPr id="17" name="Paveikslėlis 16">
            <a:extLst>
              <a:ext uri="{FF2B5EF4-FFF2-40B4-BE49-F238E27FC236}">
                <a16:creationId xmlns:a16="http://schemas.microsoft.com/office/drawing/2014/main" id="{620CAFA6-8106-F654-99DD-918230C256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53477" y="3368221"/>
            <a:ext cx="3828821" cy="3245867"/>
          </a:xfrm>
          <a:prstGeom prst="rect">
            <a:avLst/>
          </a:prstGeom>
        </p:spPr>
      </p:pic>
    </p:spTree>
    <p:extLst>
      <p:ext uri="{BB962C8B-B14F-4D97-AF65-F5344CB8AC3E}">
        <p14:creationId xmlns:p14="http://schemas.microsoft.com/office/powerpoint/2010/main" val="1317543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B237D-08C2-23A2-8F12-DBF81CE836CE}"/>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6687FFFA-7120-2045-0B81-AB4E9079B7BE}"/>
              </a:ext>
            </a:extLst>
          </p:cNvPr>
          <p:cNvSpPr>
            <a:spLocks noGrp="1"/>
          </p:cNvSpPr>
          <p:nvPr>
            <p:ph type="title"/>
          </p:nvPr>
        </p:nvSpPr>
        <p:spPr>
          <a:xfrm>
            <a:off x="515125" y="1153572"/>
            <a:ext cx="2400300" cy="4461163"/>
          </a:xfrm>
        </p:spPr>
        <p:txBody>
          <a:bodyPr>
            <a:normAutofit/>
          </a:bodyPr>
          <a:lstStyle/>
          <a:p>
            <a:r>
              <a:rPr lang="lt-LT" sz="4100" b="1">
                <a:solidFill>
                  <a:srgbClr val="FFFFFF"/>
                </a:solidFill>
              </a:rPr>
              <a:t>Antrosios užduoties atlikimo sąlygos</a:t>
            </a:r>
            <a:endParaRPr lang="lt-LT" sz="4100">
              <a:solidFill>
                <a:srgbClr val="FFFFFF"/>
              </a:solidFill>
            </a:endParaRP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urinio vietos rezervavimo ženklas 2">
            <a:extLst>
              <a:ext uri="{FF2B5EF4-FFF2-40B4-BE49-F238E27FC236}">
                <a16:creationId xmlns:a16="http://schemas.microsoft.com/office/drawing/2014/main" id="{FEDB041E-61D1-8403-AD4D-87EBC1106C58}"/>
              </a:ext>
            </a:extLst>
          </p:cNvPr>
          <p:cNvSpPr>
            <a:spLocks noGrp="1"/>
          </p:cNvSpPr>
          <p:nvPr>
            <p:ph idx="1"/>
          </p:nvPr>
        </p:nvSpPr>
        <p:spPr>
          <a:xfrm>
            <a:off x="3125454" y="188640"/>
            <a:ext cx="5767025" cy="5988323"/>
          </a:xfrm>
        </p:spPr>
        <p:txBody>
          <a:bodyPr anchor="ctr">
            <a:normAutofit/>
          </a:bodyPr>
          <a:lstStyle/>
          <a:p>
            <a:pPr marL="0" indent="0" algn="ctr" hangingPunct="0">
              <a:lnSpc>
                <a:spcPct val="90000"/>
              </a:lnSpc>
              <a:spcBef>
                <a:spcPts val="1200"/>
              </a:spcBef>
              <a:spcAft>
                <a:spcPts val="600"/>
              </a:spcAft>
              <a:buNone/>
            </a:pPr>
            <a:r>
              <a:rPr lang="lt-LT" sz="2600" b="1" dirty="0">
                <a:solidFill>
                  <a:schemeClr val="accent1">
                    <a:lumMod val="75000"/>
                  </a:schemeClr>
                </a:solidFill>
              </a:rPr>
              <a:t>Antrosios užduoties atlikimo trukmė:</a:t>
            </a:r>
            <a:r>
              <a:rPr lang="lt-LT" sz="2600" b="1" dirty="0">
                <a:solidFill>
                  <a:schemeClr val="accent5"/>
                </a:solidFill>
              </a:rPr>
              <a:t> </a:t>
            </a:r>
          </a:p>
          <a:p>
            <a:pPr hangingPunct="0">
              <a:lnSpc>
                <a:spcPct val="110000"/>
              </a:lnSpc>
              <a:spcBef>
                <a:spcPts val="1200"/>
              </a:spcBef>
              <a:spcAft>
                <a:spcPts val="600"/>
              </a:spcAft>
            </a:pPr>
            <a:r>
              <a:rPr lang="lt-LT" sz="2000" dirty="0"/>
              <a:t>Olimpiados dalyvio vaizdo medžiagos, etnokultūrinės raiškos ir etnokultūrinės veiklos pristatymo trukmė – 10 min.</a:t>
            </a:r>
          </a:p>
          <a:p>
            <a:pPr marL="216000" hangingPunct="0">
              <a:lnSpc>
                <a:spcPct val="110000"/>
              </a:lnSpc>
              <a:spcBef>
                <a:spcPts val="1200"/>
              </a:spcBef>
              <a:spcAft>
                <a:spcPts val="600"/>
              </a:spcAft>
            </a:pPr>
            <a:r>
              <a:rPr lang="lt-LT" sz="2000" dirty="0"/>
              <a:t>Atsakymai į vertinimo komisijos klausimus – 2 min.</a:t>
            </a:r>
          </a:p>
          <a:p>
            <a:pPr marL="0" indent="0" algn="ctr" hangingPunct="0">
              <a:lnSpc>
                <a:spcPct val="90000"/>
              </a:lnSpc>
              <a:spcBef>
                <a:spcPts val="1800"/>
              </a:spcBef>
              <a:spcAft>
                <a:spcPts val="600"/>
              </a:spcAft>
              <a:buNone/>
            </a:pPr>
            <a:r>
              <a:rPr lang="lt-LT" sz="2600" b="1" dirty="0">
                <a:solidFill>
                  <a:schemeClr val="accent1">
                    <a:lumMod val="75000"/>
                  </a:schemeClr>
                </a:solidFill>
              </a:rPr>
              <a:t>Etnokultūrinės raiškos užduotį gali padėti atlikti pagalbininkai </a:t>
            </a:r>
            <a:r>
              <a:rPr lang="lt-LT" sz="2600" dirty="0">
                <a:solidFill>
                  <a:schemeClr val="accent5"/>
                </a:solidFill>
              </a:rPr>
              <a:t> </a:t>
            </a:r>
          </a:p>
          <a:p>
            <a:pPr hangingPunct="0">
              <a:lnSpc>
                <a:spcPct val="110000"/>
              </a:lnSpc>
              <a:spcBef>
                <a:spcPts val="600"/>
              </a:spcBef>
              <a:spcAft>
                <a:spcPts val="600"/>
              </a:spcAft>
            </a:pPr>
            <a:r>
              <a:rPr lang="lt-LT" sz="2000" dirty="0"/>
              <a:t>Kai reikia papildomų atlikėjų šokant, giedant sutartines, dainuojant daugiabalses dainas ir pan.</a:t>
            </a:r>
          </a:p>
          <a:p>
            <a:pPr hangingPunct="0">
              <a:lnSpc>
                <a:spcPct val="110000"/>
              </a:lnSpc>
              <a:spcBef>
                <a:spcPts val="1200"/>
              </a:spcBef>
              <a:spcAft>
                <a:spcPts val="600"/>
              </a:spcAft>
            </a:pPr>
            <a:r>
              <a:rPr lang="lt-LT" sz="2000" dirty="0"/>
              <a:t>Demonstruojant vaizdo medžiagą rekomenduojama turėti pagalbininką prie kompiuterio</a:t>
            </a:r>
          </a:p>
        </p:txBody>
      </p:sp>
    </p:spTree>
    <p:extLst>
      <p:ext uri="{BB962C8B-B14F-4D97-AF65-F5344CB8AC3E}">
        <p14:creationId xmlns:p14="http://schemas.microsoft.com/office/powerpoint/2010/main" val="1310060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13BA8-D477-9106-D233-BEC8E8F652FF}"/>
            </a:ext>
          </a:extLst>
        </p:cNvPr>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Rounded Corners 72">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409" y="1011045"/>
            <a:ext cx="3277394"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D97ED851-97BD-E879-6D1B-BD8CEC67123E}"/>
              </a:ext>
            </a:extLst>
          </p:cNvPr>
          <p:cNvSpPr>
            <a:spLocks noGrp="1"/>
          </p:cNvSpPr>
          <p:nvPr>
            <p:ph type="title"/>
          </p:nvPr>
        </p:nvSpPr>
        <p:spPr>
          <a:xfrm>
            <a:off x="717619" y="1112969"/>
            <a:ext cx="2952974" cy="4166010"/>
          </a:xfrm>
        </p:spPr>
        <p:txBody>
          <a:bodyPr>
            <a:normAutofit/>
          </a:bodyPr>
          <a:lstStyle/>
          <a:p>
            <a:r>
              <a:rPr lang="lt-LT" b="1" dirty="0">
                <a:solidFill>
                  <a:srgbClr val="FFFFFF"/>
                </a:solidFill>
              </a:rPr>
              <a:t>Vertinimo kriterijai (1)</a:t>
            </a:r>
            <a:endParaRPr lang="lt-LT" dirty="0">
              <a:solidFill>
                <a:srgbClr val="FFFFFF"/>
              </a:solidFill>
            </a:endParaRPr>
          </a:p>
        </p:txBody>
      </p:sp>
      <p:sp>
        <p:nvSpPr>
          <p:cNvPr id="75" name="Freeform: Shape 74">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a16="http://schemas.microsoft.com/office/drawing/2014/main" id="{DA6052D2-FE0F-5DCF-23B1-531C995790EB}"/>
              </a:ext>
            </a:extLst>
          </p:cNvPr>
          <p:cNvSpPr>
            <a:spLocks noGrp="1"/>
          </p:cNvSpPr>
          <p:nvPr>
            <p:ph idx="1"/>
          </p:nvPr>
        </p:nvSpPr>
        <p:spPr>
          <a:xfrm>
            <a:off x="4175274" y="646095"/>
            <a:ext cx="4685889" cy="5565809"/>
          </a:xfrm>
        </p:spPr>
        <p:txBody>
          <a:bodyPr anchor="t">
            <a:normAutofit/>
          </a:bodyPr>
          <a:lstStyle/>
          <a:p>
            <a:pPr marL="0" indent="0" algn="ctr">
              <a:buNone/>
            </a:pPr>
            <a:r>
              <a:rPr lang="lt-LT" sz="2000" b="1" dirty="0">
                <a:solidFill>
                  <a:schemeClr val="accent2">
                    <a:lumMod val="50000"/>
                  </a:schemeClr>
                </a:solidFill>
              </a:rPr>
              <a:t>Tradicijos pažinimas </a:t>
            </a:r>
            <a:r>
              <a:rPr lang="lt-LT" sz="1700" dirty="0"/>
              <a:t>(25 % nuo visų taškų)</a:t>
            </a:r>
          </a:p>
          <a:p>
            <a:pPr marL="0" indent="0">
              <a:lnSpc>
                <a:spcPct val="110000"/>
              </a:lnSpc>
              <a:buNone/>
            </a:pPr>
            <a:r>
              <a:rPr lang="lt-LT" sz="1600" dirty="0"/>
              <a:t>Parodomas tradicijų pažinimas apibūdinant regionines tradicijas, etninės kultūros reiškinius, jų savitumą ir įvairovę. Naudojamos tinkamos sąvokos, argumentuotai pagrindžiami teiginiai apie tradicijas, parodoma etnokultūrinė patirtis ir žinios. Jei etninės kultūros raiška atliekama stilizuojant ar modernizuojant liaudies kūrybą, ji turi būti grindžiama autentiškų tradicijų išmanymu.</a:t>
            </a:r>
          </a:p>
          <a:p>
            <a:pPr marL="0" indent="0">
              <a:buNone/>
            </a:pPr>
            <a:r>
              <a:rPr lang="lt-LT" sz="1700" b="1" i="1" dirty="0"/>
              <a:t> </a:t>
            </a:r>
            <a:endParaRPr lang="lt-LT" sz="1700" dirty="0"/>
          </a:p>
          <a:p>
            <a:pPr marL="0" indent="0" algn="ctr">
              <a:buNone/>
            </a:pPr>
            <a:r>
              <a:rPr lang="lt-LT" sz="2000" b="1" dirty="0">
                <a:solidFill>
                  <a:schemeClr val="accent2">
                    <a:lumMod val="50000"/>
                  </a:schemeClr>
                </a:solidFill>
              </a:rPr>
              <a:t>Atlikimo meistriškumas </a:t>
            </a:r>
            <a:r>
              <a:rPr lang="lt-LT" sz="1700" dirty="0"/>
              <a:t>(25 % nuo visų taškų)</a:t>
            </a:r>
          </a:p>
          <a:p>
            <a:pPr marL="0" indent="0">
              <a:lnSpc>
                <a:spcPct val="110000"/>
              </a:lnSpc>
              <a:buNone/>
            </a:pPr>
            <a:r>
              <a:rPr lang="lt-LT" sz="1600" dirty="0"/>
              <a:t>Remiantis autentiškais pavyzdžiais ir kūrybiškai interpretuojant, tinkamai pasirenkant žanrui būdingas priemones, stilistiką ir kitus raiškos būdus,  atliekami sakytinio, muzikinio, šokamojo ar žaidybinio folkloro kūriniai, pristatomi savo pagaminti tautodailės, tradicinių amatų dirbiniai, atskleidžiami gebėjimai renkant kraštotyrinę ir kitą informacinę medžiagą, atliekant tyrimą, organizuojant ar vedant renginius.</a:t>
            </a:r>
            <a:endParaRPr lang="lt-LT" sz="1700" dirty="0"/>
          </a:p>
          <a:p>
            <a:pPr marL="0" indent="0">
              <a:lnSpc>
                <a:spcPct val="90000"/>
              </a:lnSpc>
              <a:buNone/>
            </a:pPr>
            <a:endParaRPr lang="lt-LT" sz="1300" dirty="0"/>
          </a:p>
        </p:txBody>
      </p:sp>
      <p:sp>
        <p:nvSpPr>
          <p:cNvPr id="81" name="Freeform: Shape 80">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63731"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422459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2F16E-493A-4834-6D73-BF9223C3F3B4}"/>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409" y="1011045"/>
            <a:ext cx="3277394"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00147E07-94DF-8985-E09E-AE04E11BB66B}"/>
              </a:ext>
            </a:extLst>
          </p:cNvPr>
          <p:cNvSpPr>
            <a:spLocks noGrp="1"/>
          </p:cNvSpPr>
          <p:nvPr>
            <p:ph type="title"/>
          </p:nvPr>
        </p:nvSpPr>
        <p:spPr>
          <a:xfrm>
            <a:off x="717619" y="1112969"/>
            <a:ext cx="2558237" cy="4166010"/>
          </a:xfrm>
        </p:spPr>
        <p:txBody>
          <a:bodyPr>
            <a:normAutofit/>
          </a:bodyPr>
          <a:lstStyle/>
          <a:p>
            <a:r>
              <a:rPr lang="lt-LT" b="1" dirty="0">
                <a:solidFill>
                  <a:srgbClr val="FFFFFF"/>
                </a:solidFill>
              </a:rPr>
              <a:t>Vertinimo kriterijai (2)</a:t>
            </a:r>
            <a:endParaRPr lang="lt-LT" dirty="0">
              <a:solidFill>
                <a:srgbClr val="FFFFFF"/>
              </a:solidFill>
            </a:endParaRPr>
          </a:p>
        </p:txBody>
      </p:sp>
      <p:sp>
        <p:nvSpPr>
          <p:cNvPr id="32" name="Freeform: Shape 3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a16="http://schemas.microsoft.com/office/drawing/2014/main" id="{78B9819D-A097-3667-63DD-A7F20551355C}"/>
              </a:ext>
            </a:extLst>
          </p:cNvPr>
          <p:cNvSpPr>
            <a:spLocks noGrp="1"/>
          </p:cNvSpPr>
          <p:nvPr>
            <p:ph idx="1"/>
          </p:nvPr>
        </p:nvSpPr>
        <p:spPr>
          <a:xfrm>
            <a:off x="3892437" y="188640"/>
            <a:ext cx="5144060" cy="6433535"/>
          </a:xfrm>
        </p:spPr>
        <p:txBody>
          <a:bodyPr anchor="t">
            <a:noAutofit/>
          </a:bodyPr>
          <a:lstStyle/>
          <a:p>
            <a:pPr marL="0" indent="0" algn="ctr">
              <a:spcBef>
                <a:spcPts val="0"/>
              </a:spcBef>
              <a:buNone/>
            </a:pPr>
            <a:r>
              <a:rPr lang="lt-LT" sz="2000" b="1" dirty="0">
                <a:solidFill>
                  <a:schemeClr val="accent2">
                    <a:lumMod val="50000"/>
                  </a:schemeClr>
                </a:solidFill>
              </a:rPr>
              <a:t>Etnokultūrinis sąmoningumas </a:t>
            </a:r>
            <a:r>
              <a:rPr lang="lt-LT" sz="1600" dirty="0"/>
              <a:t>(20 % taškų)</a:t>
            </a:r>
          </a:p>
          <a:p>
            <a:pPr marL="0" indent="0">
              <a:spcBef>
                <a:spcPts val="0"/>
              </a:spcBef>
              <a:buNone/>
            </a:pPr>
            <a:r>
              <a:rPr lang="lt-LT" sz="1600" dirty="0"/>
              <a:t>Išreiškiamas suvokimas apie tradicijų reikšmę asmens, šeimos, bendruomenės gyvenime, argumentuotai pagrindžiama etninės kultūros vertė ir jos reikšmė asmens tapatybės formavimuisi. Parodoma žiniomis grįsta etnokultūrinė savimonė suvokiant save kaip tradicijų tęsėją.</a:t>
            </a:r>
          </a:p>
          <a:p>
            <a:pPr marL="0" indent="0" algn="ctr">
              <a:spcBef>
                <a:spcPts val="1200"/>
              </a:spcBef>
              <a:buNone/>
            </a:pPr>
            <a:r>
              <a:rPr lang="lt-LT" sz="1600" b="1" i="1" dirty="0"/>
              <a:t> </a:t>
            </a:r>
            <a:r>
              <a:rPr lang="lt-LT" sz="2000" b="1" dirty="0">
                <a:solidFill>
                  <a:schemeClr val="accent2">
                    <a:lumMod val="50000"/>
                  </a:schemeClr>
                </a:solidFill>
              </a:rPr>
              <a:t>Kūrybiškumas</a:t>
            </a:r>
            <a:r>
              <a:rPr lang="lt-LT" sz="1600" b="1" dirty="0"/>
              <a:t> </a:t>
            </a:r>
            <a:r>
              <a:rPr lang="lt-LT" sz="1600" dirty="0"/>
              <a:t>(15 % taškų)</a:t>
            </a:r>
          </a:p>
          <a:p>
            <a:pPr marL="0" indent="0">
              <a:spcBef>
                <a:spcPts val="0"/>
              </a:spcBef>
              <a:buNone/>
            </a:pPr>
            <a:r>
              <a:rPr lang="lt-LT" sz="1600" dirty="0"/>
              <a:t>Išreiškiamos tradicijomis grindžiamos idėjos pateikiant jas įvairiomis kūrybinėmis formomis, parodant savo polinkius ir talentus, plėtojama dalyvavimo etnokultūrinėje veikloje patirtis. Kūrybiškai taikomos etninės kultūros žinios ir raiškos gebėjimai savo veikloje, pristatoma ir vertinama savo kūryba atsižvelgiant į tradicijas, estetiką, reikšmingumą sau ir kitiems. </a:t>
            </a:r>
          </a:p>
          <a:p>
            <a:pPr marL="0" indent="0" algn="ctr">
              <a:spcBef>
                <a:spcPts val="1200"/>
              </a:spcBef>
              <a:buNone/>
            </a:pPr>
            <a:r>
              <a:rPr lang="lt-LT" sz="1600" b="1" i="1" dirty="0"/>
              <a:t> </a:t>
            </a:r>
            <a:r>
              <a:rPr lang="lt-LT" sz="2000" b="1" dirty="0">
                <a:solidFill>
                  <a:schemeClr val="accent2">
                    <a:lumMod val="50000"/>
                  </a:schemeClr>
                </a:solidFill>
              </a:rPr>
              <a:t>Komunikavimas ir kalbos kultūra</a:t>
            </a:r>
            <a:r>
              <a:rPr lang="lt-LT" sz="2000" dirty="0">
                <a:solidFill>
                  <a:schemeClr val="accent2">
                    <a:lumMod val="50000"/>
                  </a:schemeClr>
                </a:solidFill>
              </a:rPr>
              <a:t> (</a:t>
            </a:r>
            <a:r>
              <a:rPr lang="lt-LT" sz="1600" dirty="0"/>
              <a:t>15 %  taškų)</a:t>
            </a:r>
          </a:p>
          <a:p>
            <a:pPr marL="0" indent="0">
              <a:spcBef>
                <a:spcPts val="0"/>
              </a:spcBef>
              <a:buNone/>
            </a:pPr>
            <a:r>
              <a:rPr lang="lt-LT" sz="1600" dirty="0"/>
              <a:t>Pateikiant etnokultūrinės veiklos ir raiškos pristatymą laikomasi viešojo bendravimo etikos, pasirenkamas tinkamas komunikavimo būdas kultūringai keliant problemas, svarstant, pritariant ar argumentuotai prieštaraujant. Kalbant laikomasi bendrinės kalbos normų arba tarmės, pagal kontekstą pasirenkamas tinkamas žodynas, kalbėjimo intonacija, tempas ir garsumas, neverbalinės išraiškos priemonės (veido išraiška, gestai, bendra laikysena).</a:t>
            </a:r>
          </a:p>
        </p:txBody>
      </p:sp>
      <p:sp>
        <p:nvSpPr>
          <p:cNvPr id="38" name="Freeform: Shape 3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63731"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095400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907FE-9FED-696F-28DF-831A8EF27E25}"/>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AA7969A-C377-4CDA-87DD-40B82F15A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B5397C2-54D1-4038-A70E-497915462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8" y="-1"/>
            <a:ext cx="9143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C44C6C8B-15CD-4C13-BCF8-E3F9EAD089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415" y="0"/>
            <a:ext cx="4235228" cy="6483075"/>
            <a:chOff x="-19221" y="0"/>
            <a:chExt cx="5646974" cy="6483075"/>
          </a:xfrm>
        </p:grpSpPr>
        <p:sp>
          <p:nvSpPr>
            <p:cNvPr id="24" name="Freeform: Shape 23">
              <a:extLst>
                <a:ext uri="{FF2B5EF4-FFF2-40B4-BE49-F238E27FC236}">
                  <a16:creationId xmlns:a16="http://schemas.microsoft.com/office/drawing/2014/main" id="{A7EC78C4-9C10-4797-B6B4-B233839678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3FBD3B86-5EB7-43F0-B5E6-7E49029ED2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CD7F8050-1C00-47A0-B6CE-BE5A82F14D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B31EDDED-9BCC-44CD-A070-6D10D4FFE5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DD8B24B6-55EE-4D0C-9809-90EF8E189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Antraštė 1">
            <a:extLst>
              <a:ext uri="{FF2B5EF4-FFF2-40B4-BE49-F238E27FC236}">
                <a16:creationId xmlns:a16="http://schemas.microsoft.com/office/drawing/2014/main" id="{3B4DFB48-FC53-072C-97D0-2326DBEFBF34}"/>
              </a:ext>
            </a:extLst>
          </p:cNvPr>
          <p:cNvSpPr>
            <a:spLocks noGrp="1"/>
          </p:cNvSpPr>
          <p:nvPr>
            <p:ph type="title"/>
          </p:nvPr>
        </p:nvSpPr>
        <p:spPr>
          <a:xfrm>
            <a:off x="251520" y="3356992"/>
            <a:ext cx="2436583" cy="1944216"/>
          </a:xfrm>
        </p:spPr>
        <p:txBody>
          <a:bodyPr>
            <a:normAutofit/>
          </a:bodyPr>
          <a:lstStyle/>
          <a:p>
            <a:r>
              <a:rPr lang="lt-LT" sz="3100" b="1" dirty="0">
                <a:solidFill>
                  <a:schemeClr val="accent2">
                    <a:lumMod val="50000"/>
                  </a:schemeClr>
                </a:solidFill>
              </a:rPr>
              <a:t>Aprangos klausimas</a:t>
            </a:r>
            <a:endParaRPr lang="lt-LT" sz="3100" dirty="0">
              <a:solidFill>
                <a:schemeClr val="accent2">
                  <a:lumMod val="50000"/>
                </a:schemeClr>
              </a:solidFill>
            </a:endParaRPr>
          </a:p>
        </p:txBody>
      </p:sp>
      <p:sp>
        <p:nvSpPr>
          <p:cNvPr id="3" name="Turinio vietos rezervavimo ženklas 2">
            <a:extLst>
              <a:ext uri="{FF2B5EF4-FFF2-40B4-BE49-F238E27FC236}">
                <a16:creationId xmlns:a16="http://schemas.microsoft.com/office/drawing/2014/main" id="{F4754A74-0023-9FF7-AB25-B8E3B0DA2BCF}"/>
              </a:ext>
            </a:extLst>
          </p:cNvPr>
          <p:cNvSpPr>
            <a:spLocks noGrp="1"/>
          </p:cNvSpPr>
          <p:nvPr>
            <p:ph idx="1"/>
          </p:nvPr>
        </p:nvSpPr>
        <p:spPr>
          <a:xfrm>
            <a:off x="4076935" y="260648"/>
            <a:ext cx="4815545" cy="3819045"/>
          </a:xfrm>
        </p:spPr>
        <p:txBody>
          <a:bodyPr anchor="ctr">
            <a:normAutofit/>
          </a:bodyPr>
          <a:lstStyle/>
          <a:p>
            <a:pPr marL="0" indent="0" hangingPunct="0">
              <a:lnSpc>
                <a:spcPct val="90000"/>
              </a:lnSpc>
              <a:spcBef>
                <a:spcPts val="1200"/>
              </a:spcBef>
              <a:buNone/>
            </a:pPr>
            <a:r>
              <a:rPr lang="lt-LT" sz="2000" b="1" dirty="0">
                <a:solidFill>
                  <a:schemeClr val="accent2">
                    <a:lumMod val="50000"/>
                  </a:schemeClr>
                </a:solidFill>
              </a:rPr>
              <a:t>Tautinis kostiumas </a:t>
            </a:r>
            <a:r>
              <a:rPr lang="lt-LT" sz="2000" dirty="0"/>
              <a:t>– kada gerai ir kada nelabai?</a:t>
            </a:r>
          </a:p>
          <a:p>
            <a:pPr hangingPunct="0">
              <a:lnSpc>
                <a:spcPct val="90000"/>
              </a:lnSpc>
              <a:spcBef>
                <a:spcPts val="600"/>
              </a:spcBef>
            </a:pPr>
            <a:r>
              <a:rPr lang="lt-LT" sz="2000" b="1" i="1" dirty="0">
                <a:solidFill>
                  <a:schemeClr val="accent1">
                    <a:lumMod val="75000"/>
                  </a:schemeClr>
                </a:solidFill>
              </a:rPr>
              <a:t>Gerai</a:t>
            </a:r>
            <a:r>
              <a:rPr lang="lt-LT" sz="2000" dirty="0"/>
              <a:t>, jei visos jo dalys atitinka tam tikro etnografinio regiono ypatybes, yra kokybiškas, tinkamai dėvimas</a:t>
            </a:r>
          </a:p>
          <a:p>
            <a:pPr hangingPunct="0">
              <a:lnSpc>
                <a:spcPct val="90000"/>
              </a:lnSpc>
              <a:spcBef>
                <a:spcPts val="600"/>
              </a:spcBef>
            </a:pPr>
            <a:r>
              <a:rPr lang="lt-LT" sz="2000" b="1" i="1" dirty="0">
                <a:solidFill>
                  <a:schemeClr val="accent1">
                    <a:lumMod val="75000"/>
                  </a:schemeClr>
                </a:solidFill>
              </a:rPr>
              <a:t>Negerai</a:t>
            </a:r>
            <a:r>
              <a:rPr lang="lt-LT" sz="2000" dirty="0"/>
              <a:t>, jei yra eklektiškas, neatitinka regioninių tradicijų, neskoningai stilizuotas.</a:t>
            </a:r>
          </a:p>
          <a:p>
            <a:pPr marL="0" indent="0" hangingPunct="0">
              <a:lnSpc>
                <a:spcPct val="90000"/>
              </a:lnSpc>
              <a:spcBef>
                <a:spcPts val="1200"/>
              </a:spcBef>
              <a:spcAft>
                <a:spcPts val="600"/>
              </a:spcAft>
              <a:buNone/>
            </a:pPr>
            <a:r>
              <a:rPr lang="lt-LT" sz="2000" b="1" dirty="0">
                <a:solidFill>
                  <a:schemeClr val="accent2">
                    <a:lumMod val="50000"/>
                  </a:schemeClr>
                </a:solidFill>
              </a:rPr>
              <a:t>Kitokia apranga: </a:t>
            </a:r>
            <a:r>
              <a:rPr lang="lt-LT" sz="2000" dirty="0"/>
              <a:t>tvarkinga</a:t>
            </a:r>
            <a:r>
              <a:rPr lang="lt-LT" sz="2000"/>
              <a:t>, gali </a:t>
            </a:r>
            <a:r>
              <a:rPr lang="lt-LT" sz="2000" dirty="0"/>
              <a:t>būti skoningai stilizuota, su tradicinės aprangos elementais.</a:t>
            </a:r>
          </a:p>
          <a:p>
            <a:pPr marL="0" indent="0" hangingPunct="0">
              <a:lnSpc>
                <a:spcPct val="90000"/>
              </a:lnSpc>
              <a:spcBef>
                <a:spcPts val="1200"/>
              </a:spcBef>
              <a:spcAft>
                <a:spcPts val="600"/>
              </a:spcAft>
              <a:buNone/>
            </a:pPr>
            <a:endParaRPr lang="lt-LT" sz="1400" dirty="0">
              <a:solidFill>
                <a:schemeClr val="tx2"/>
              </a:solidFill>
            </a:endParaRPr>
          </a:p>
        </p:txBody>
      </p:sp>
      <p:sp>
        <p:nvSpPr>
          <p:cNvPr id="30" name="Rectangle 29">
            <a:extLst>
              <a:ext uri="{FF2B5EF4-FFF2-40B4-BE49-F238E27FC236}">
                <a16:creationId xmlns:a16="http://schemas.microsoft.com/office/drawing/2014/main" id="{3743E1C2-22F7-4104-94BC-CD56765F2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4185" y="4079694"/>
            <a:ext cx="3733482" cy="1979514"/>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2E76A2B1-6EEA-8062-668A-E15F701ECCB3}"/>
              </a:ext>
            </a:extLst>
          </p:cNvPr>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2448280" y="3320637"/>
            <a:ext cx="1466720" cy="3314623"/>
          </a:xfrm>
          <a:prstGeom prst="rect">
            <a:avLst/>
          </a:prstGeom>
          <a:effectLst>
            <a:softEdge rad="0"/>
          </a:effectLst>
        </p:spPr>
      </p:pic>
      <p:pic>
        <p:nvPicPr>
          <p:cNvPr id="7" name="Paveikslėlis 6">
            <a:extLst>
              <a:ext uri="{FF2B5EF4-FFF2-40B4-BE49-F238E27FC236}">
                <a16:creationId xmlns:a16="http://schemas.microsoft.com/office/drawing/2014/main" id="{78A2DDA5-F189-9BFD-AEBC-EC9E6DCF44FF}"/>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4945012" y="3836607"/>
            <a:ext cx="1375546" cy="2865720"/>
          </a:xfrm>
          <a:prstGeom prst="rect">
            <a:avLst/>
          </a:prstGeom>
          <a:effectLst>
            <a:softEdge rad="0"/>
          </a:effectLst>
        </p:spPr>
      </p:pic>
      <p:pic>
        <p:nvPicPr>
          <p:cNvPr id="14" name="Paveikslėlis 13">
            <a:extLst>
              <a:ext uri="{FF2B5EF4-FFF2-40B4-BE49-F238E27FC236}">
                <a16:creationId xmlns:a16="http://schemas.microsoft.com/office/drawing/2014/main" id="{72FCBABE-23D4-726E-0994-A10EA930FB5E}"/>
              </a:ext>
            </a:extLst>
          </p:cNvPr>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6986298" y="3536467"/>
            <a:ext cx="1473304" cy="2946608"/>
          </a:xfrm>
          <a:prstGeom prst="rect">
            <a:avLst/>
          </a:prstGeom>
          <a:effectLst>
            <a:softEdge rad="0"/>
          </a:effectLst>
        </p:spPr>
      </p:pic>
      <p:pic>
        <p:nvPicPr>
          <p:cNvPr id="11" name="Paveikslėlis 10">
            <a:extLst>
              <a:ext uri="{FF2B5EF4-FFF2-40B4-BE49-F238E27FC236}">
                <a16:creationId xmlns:a16="http://schemas.microsoft.com/office/drawing/2014/main" id="{7D95AF16-4B76-C139-67AB-B341955D2B88}"/>
              </a:ext>
            </a:extLst>
          </p:cNvPr>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512704" y="234536"/>
            <a:ext cx="1482328" cy="2964655"/>
          </a:xfrm>
          <a:prstGeom prst="rect">
            <a:avLst/>
          </a:prstGeom>
          <a:effectLst>
            <a:softEdge rad="0"/>
          </a:effectLst>
        </p:spPr>
      </p:pic>
      <p:pic>
        <p:nvPicPr>
          <p:cNvPr id="16" name="Paveikslėlis 15">
            <a:extLst>
              <a:ext uri="{FF2B5EF4-FFF2-40B4-BE49-F238E27FC236}">
                <a16:creationId xmlns:a16="http://schemas.microsoft.com/office/drawing/2014/main" id="{2A8820A9-6BA7-2896-054F-981BFC5CC0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7744" y="234536"/>
            <a:ext cx="1647256" cy="2964655"/>
          </a:xfrm>
          <a:prstGeom prst="rect">
            <a:avLst/>
          </a:prstGeom>
        </p:spPr>
      </p:pic>
    </p:spTree>
    <p:extLst>
      <p:ext uri="{BB962C8B-B14F-4D97-AF65-F5344CB8AC3E}">
        <p14:creationId xmlns:p14="http://schemas.microsoft.com/office/powerpoint/2010/main" val="2873403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859EB-BAC8-080B-3AE4-2B09F373861D}"/>
            </a:ext>
          </a:extLst>
        </p:cNvPr>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946" y="148929"/>
            <a:ext cx="4920107"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Antraštė 1">
            <a:extLst>
              <a:ext uri="{FF2B5EF4-FFF2-40B4-BE49-F238E27FC236}">
                <a16:creationId xmlns:a16="http://schemas.microsoft.com/office/drawing/2014/main" id="{D16048EA-6C94-CE78-C2EB-F1F848C1A2E8}"/>
              </a:ext>
            </a:extLst>
          </p:cNvPr>
          <p:cNvSpPr>
            <a:spLocks noGrp="1"/>
          </p:cNvSpPr>
          <p:nvPr>
            <p:ph type="title"/>
          </p:nvPr>
        </p:nvSpPr>
        <p:spPr>
          <a:xfrm>
            <a:off x="2486273" y="1380754"/>
            <a:ext cx="4171453" cy="2513516"/>
          </a:xfrm>
        </p:spPr>
        <p:txBody>
          <a:bodyPr vert="horz" lIns="91440" tIns="45720" rIns="91440" bIns="45720" rtlCol="0" anchor="b">
            <a:normAutofit/>
          </a:bodyPr>
          <a:lstStyle/>
          <a:p>
            <a:pPr>
              <a:lnSpc>
                <a:spcPct val="90000"/>
              </a:lnSpc>
            </a:pPr>
            <a:r>
              <a:rPr lang="lt-LT" sz="6000" i="1" kern="1200" dirty="0">
                <a:solidFill>
                  <a:schemeClr val="accent2">
                    <a:lumMod val="50000"/>
                  </a:schemeClr>
                </a:solidFill>
                <a:latin typeface="+mj-lt"/>
                <a:ea typeface="+mj-ea"/>
                <a:cs typeface="+mj-cs"/>
              </a:rPr>
              <a:t>Ačiū už dėmesį</a:t>
            </a:r>
            <a:endParaRPr lang="en-US" sz="6000" i="1" kern="1200" dirty="0">
              <a:solidFill>
                <a:schemeClr val="accent2">
                  <a:lumMod val="50000"/>
                </a:schemeClr>
              </a:solidFill>
              <a:latin typeface="+mj-lt"/>
              <a:ea typeface="+mj-ea"/>
              <a:cs typeface="+mj-cs"/>
            </a:endParaRP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1870589" y="6170"/>
            <a:ext cx="5112196"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50746" y="5310973"/>
            <a:ext cx="529461"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4087865"/>
      </p:ext>
    </p:extLst>
  </p:cSld>
  <p:clrMapOvr>
    <a:masterClrMapping/>
  </p:clrMapOvr>
</p:sld>
</file>

<file path=ppt/theme/theme1.xml><?xml version="1.0" encoding="utf-8"?>
<a:theme xmlns:a="http://schemas.openxmlformats.org/drawingml/2006/main" name="Office Theme">
  <a:themeElements>
    <a:clrScheme name="Gretimumas">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3492</TotalTime>
  <Words>670</Words>
  <Application>Microsoft Office PowerPoint</Application>
  <PresentationFormat>Demonstracija ekrane (4:3)</PresentationFormat>
  <Paragraphs>55</Paragraphs>
  <Slides>17</Slides>
  <Notes>0</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17</vt:i4>
      </vt:variant>
    </vt:vector>
  </HeadingPairs>
  <TitlesOfParts>
    <vt:vector size="20" baseType="lpstr">
      <vt:lpstr>Arial</vt:lpstr>
      <vt:lpstr>Calibri</vt:lpstr>
      <vt:lpstr>Office Theme</vt:lpstr>
      <vt:lpstr>Nuotolinis seminaras  Pasirengimas 9-ajai Lietuvos mokinių etninės kultūros olimpiadai: kalendorinių papročių ir liaudies kūrybos pažinimas  2026 m. rugsėjo 23–24 d.  Pasiruošimas Etninės kultūros olimpiados antrai užduočiai – etnokultūrinės veiklos ir raiškos pristatymui</vt:lpstr>
      <vt:lpstr>Antroji užduotis – etnokultūrinės veiklos ir raiškos pristatymas</vt:lpstr>
      <vt:lpstr>Vaizdinės medžiagos parengimas</vt:lpstr>
      <vt:lpstr>Prisistatymas ir apibendrintas savo patirties etninės kultūros srityje apibūdinimas</vt:lpstr>
      <vt:lpstr>Etnokultūrinė veikla</vt:lpstr>
      <vt:lpstr>Įsitraukimas į tradicinio ūkininkavimo veiklas: bitininkavimo pavyzdys </vt:lpstr>
      <vt:lpstr>Etnokultūrinė raiška: papročių tyrimai</vt:lpstr>
      <vt:lpstr>Tiriamasis darbas apie giminę ar vietos tradicijas</vt:lpstr>
      <vt:lpstr>Etnokultūrinė raiška: tautodailės ir kitų dirbinių pristatymas</vt:lpstr>
      <vt:lpstr>Etnokultūrinė raiška: tautodailės ir kitų dirbinių pristatymas</vt:lpstr>
      <vt:lpstr>Etnokultūrinė raiška: dainos, sutartinės, sakytinė tautosaka ir kt. </vt:lpstr>
      <vt:lpstr>Etnokultūrinė raiška: instrumentinė muzika, šokiai</vt:lpstr>
      <vt:lpstr>Antrosios užduoties atlikimo sąlygos</vt:lpstr>
      <vt:lpstr>Vertinimo kriterijai (1)</vt:lpstr>
      <vt:lpstr>Vertinimo kriterijai (2)</vt:lpstr>
      <vt:lpstr>Aprangos klausimas</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Daliau Daliau</dc:creator>
  <cp:lastModifiedBy>Dalia Urbanavičienė</cp:lastModifiedBy>
  <cp:revision>142</cp:revision>
  <dcterms:created xsi:type="dcterms:W3CDTF">2017-09-19T18:48:56Z</dcterms:created>
  <dcterms:modified xsi:type="dcterms:W3CDTF">2026-09-25T10:40:18Z</dcterms:modified>
</cp:coreProperties>
</file>